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9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94" autoAdjust="0"/>
    <p:restoredTop sz="52571" autoAdjust="0"/>
  </p:normalViewPr>
  <p:slideViewPr>
    <p:cSldViewPr>
      <p:cViewPr>
        <p:scale>
          <a:sx n="80" d="100"/>
          <a:sy n="80" d="100"/>
        </p:scale>
        <p:origin x="-1272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36" y="-11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64247-5E68-4AE4-9F1F-2E531EC7FBBA}" type="doc">
      <dgm:prSet loTypeId="urn:microsoft.com/office/officeart/2005/8/layout/hierarchy1" loCatId="hierarchy" qsTypeId="urn:microsoft.com/office/officeart/2005/8/quickstyle/3d8" qsCatId="3D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AD2442FE-FF0D-45F5-B245-4D759F51D583}">
      <dgm:prSet phldrT="[Text]"/>
      <dgm:spPr/>
      <dgm:t>
        <a:bodyPr/>
        <a:lstStyle/>
        <a:p>
          <a:pPr algn="ctr"/>
          <a:r>
            <a:rPr lang="en-US" dirty="0" smtClean="0"/>
            <a:t>Sources of Knowledge</a:t>
          </a:r>
          <a:endParaRPr lang="en-US" dirty="0"/>
        </a:p>
      </dgm:t>
    </dgm:pt>
    <dgm:pt modelId="{6AC7F65F-C35F-4CAA-B0B9-450395A06AD1}" type="parTrans" cxnId="{D07123E7-0848-4CD7-98CB-0BCC697C1D14}">
      <dgm:prSet/>
      <dgm:spPr/>
      <dgm:t>
        <a:bodyPr/>
        <a:lstStyle/>
        <a:p>
          <a:pPr algn="ctr"/>
          <a:endParaRPr lang="en-US"/>
        </a:p>
      </dgm:t>
    </dgm:pt>
    <dgm:pt modelId="{DB41BC8F-21F2-46A3-8CB8-A5A91303BF90}" type="sibTrans" cxnId="{D07123E7-0848-4CD7-98CB-0BCC697C1D14}">
      <dgm:prSet/>
      <dgm:spPr/>
      <dgm:t>
        <a:bodyPr/>
        <a:lstStyle/>
        <a:p>
          <a:pPr algn="ctr"/>
          <a:endParaRPr lang="en-US"/>
        </a:p>
      </dgm:t>
    </dgm:pt>
    <dgm:pt modelId="{FBEFCE3E-9E2D-465B-AC32-DE2D5D25864C}">
      <dgm:prSet phldrT="[Text]"/>
      <dgm:spPr/>
      <dgm:t>
        <a:bodyPr/>
        <a:lstStyle/>
        <a:p>
          <a:pPr algn="ctr"/>
          <a:r>
            <a:rPr lang="en-US" dirty="0" smtClean="0"/>
            <a:t>Non-empirical</a:t>
          </a:r>
          <a:endParaRPr lang="en-US" dirty="0"/>
        </a:p>
      </dgm:t>
    </dgm:pt>
    <dgm:pt modelId="{B52407A2-66E2-4877-8A34-D7992DF85474}" type="parTrans" cxnId="{F1B95EF9-C0C6-4970-8C7A-C4E8DBC1F1F2}">
      <dgm:prSet/>
      <dgm:spPr/>
      <dgm:t>
        <a:bodyPr/>
        <a:lstStyle/>
        <a:p>
          <a:pPr algn="ctr"/>
          <a:endParaRPr lang="en-US" dirty="0"/>
        </a:p>
      </dgm:t>
    </dgm:pt>
    <dgm:pt modelId="{E3B6A840-E18A-486E-9378-28DD33CE7F3D}" type="sibTrans" cxnId="{F1B95EF9-C0C6-4970-8C7A-C4E8DBC1F1F2}">
      <dgm:prSet/>
      <dgm:spPr/>
      <dgm:t>
        <a:bodyPr/>
        <a:lstStyle/>
        <a:p>
          <a:pPr algn="ctr"/>
          <a:endParaRPr lang="en-US"/>
        </a:p>
      </dgm:t>
    </dgm:pt>
    <dgm:pt modelId="{9E6692FE-9FB5-444F-B459-6ECB66537AEA}">
      <dgm:prSet phldrT="[Text]"/>
      <dgm:spPr/>
      <dgm:t>
        <a:bodyPr/>
        <a:lstStyle/>
        <a:p>
          <a:pPr algn="ctr"/>
          <a:r>
            <a:rPr lang="en-US" dirty="0" smtClean="0"/>
            <a:t>Tradition &amp; Religion</a:t>
          </a:r>
          <a:endParaRPr lang="en-US" dirty="0"/>
        </a:p>
      </dgm:t>
    </dgm:pt>
    <dgm:pt modelId="{F3B1A0AA-2B59-4FED-ADDB-1BEFB1905E60}" type="parTrans" cxnId="{64E83DC3-6310-4519-9F8A-1AE5CA1FE9D4}">
      <dgm:prSet/>
      <dgm:spPr/>
      <dgm:t>
        <a:bodyPr/>
        <a:lstStyle/>
        <a:p>
          <a:pPr algn="ctr"/>
          <a:endParaRPr lang="en-US" dirty="0"/>
        </a:p>
      </dgm:t>
    </dgm:pt>
    <dgm:pt modelId="{2DACB21C-B3DA-4867-AC46-F0B950AE8783}" type="sibTrans" cxnId="{64E83DC3-6310-4519-9F8A-1AE5CA1FE9D4}">
      <dgm:prSet/>
      <dgm:spPr/>
      <dgm:t>
        <a:bodyPr/>
        <a:lstStyle/>
        <a:p>
          <a:pPr algn="ctr"/>
          <a:endParaRPr lang="en-US"/>
        </a:p>
      </dgm:t>
    </dgm:pt>
    <dgm:pt modelId="{B6BF063E-E4DF-464C-8C19-650001AF0596}">
      <dgm:prSet phldrT="[Text]"/>
      <dgm:spPr/>
      <dgm:t>
        <a:bodyPr/>
        <a:lstStyle/>
        <a:p>
          <a:pPr algn="ctr"/>
          <a:r>
            <a:rPr lang="en-US" dirty="0" smtClean="0"/>
            <a:t>Reason</a:t>
          </a:r>
          <a:endParaRPr lang="en-US" dirty="0"/>
        </a:p>
      </dgm:t>
    </dgm:pt>
    <dgm:pt modelId="{317D0DA8-C90B-4BB4-A9BA-A754536D61E5}" type="parTrans" cxnId="{2E759BA0-F26C-48D3-B65D-39B243C49B5F}">
      <dgm:prSet/>
      <dgm:spPr/>
      <dgm:t>
        <a:bodyPr/>
        <a:lstStyle/>
        <a:p>
          <a:pPr algn="ctr"/>
          <a:endParaRPr lang="en-US" dirty="0"/>
        </a:p>
      </dgm:t>
    </dgm:pt>
    <dgm:pt modelId="{03F60AB1-755D-4220-AE90-00D6652E233C}" type="sibTrans" cxnId="{2E759BA0-F26C-48D3-B65D-39B243C49B5F}">
      <dgm:prSet/>
      <dgm:spPr/>
      <dgm:t>
        <a:bodyPr/>
        <a:lstStyle/>
        <a:p>
          <a:pPr algn="ctr"/>
          <a:endParaRPr lang="en-US"/>
        </a:p>
      </dgm:t>
    </dgm:pt>
    <dgm:pt modelId="{A40853B0-4FC9-4D30-9CC0-2D51144A0DBA}">
      <dgm:prSet phldrT="[Text]"/>
      <dgm:spPr/>
      <dgm:t>
        <a:bodyPr/>
        <a:lstStyle/>
        <a:p>
          <a:pPr algn="ctr"/>
          <a:r>
            <a:rPr lang="en-US" dirty="0" smtClean="0"/>
            <a:t>Empirical</a:t>
          </a:r>
          <a:endParaRPr lang="en-US" dirty="0"/>
        </a:p>
      </dgm:t>
    </dgm:pt>
    <dgm:pt modelId="{46DD5425-AD79-41C4-95A8-EF48958A11F2}" type="parTrans" cxnId="{D80CB968-73A2-41A0-AE97-3156CB802759}">
      <dgm:prSet/>
      <dgm:spPr/>
      <dgm:t>
        <a:bodyPr/>
        <a:lstStyle/>
        <a:p>
          <a:pPr algn="ctr"/>
          <a:endParaRPr lang="en-US" dirty="0"/>
        </a:p>
      </dgm:t>
    </dgm:pt>
    <dgm:pt modelId="{646E9F77-8476-43CA-ADDC-0CE941E7EB42}" type="sibTrans" cxnId="{D80CB968-73A2-41A0-AE97-3156CB802759}">
      <dgm:prSet/>
      <dgm:spPr/>
      <dgm:t>
        <a:bodyPr/>
        <a:lstStyle/>
        <a:p>
          <a:pPr algn="ctr"/>
          <a:endParaRPr lang="en-US"/>
        </a:p>
      </dgm:t>
    </dgm:pt>
    <dgm:pt modelId="{5EE60303-718F-44C4-B3BA-0BB1C18B068C}">
      <dgm:prSet phldrT="[Text]"/>
      <dgm:spPr/>
      <dgm:t>
        <a:bodyPr/>
        <a:lstStyle/>
        <a:p>
          <a:pPr algn="ctr"/>
          <a:r>
            <a:rPr lang="en-US" dirty="0" smtClean="0"/>
            <a:t>Experience</a:t>
          </a:r>
          <a:endParaRPr lang="en-US" dirty="0"/>
        </a:p>
      </dgm:t>
    </dgm:pt>
    <dgm:pt modelId="{B9D61135-F5E8-46DA-B3B4-4CDDE2C09AA5}" type="parTrans" cxnId="{5B4B82DC-7834-4ECE-8352-3107472122B1}">
      <dgm:prSet/>
      <dgm:spPr/>
      <dgm:t>
        <a:bodyPr/>
        <a:lstStyle/>
        <a:p>
          <a:pPr algn="ctr"/>
          <a:endParaRPr lang="en-US" dirty="0"/>
        </a:p>
      </dgm:t>
    </dgm:pt>
    <dgm:pt modelId="{555F049C-47FF-41E8-998C-132578137856}" type="sibTrans" cxnId="{5B4B82DC-7834-4ECE-8352-3107472122B1}">
      <dgm:prSet/>
      <dgm:spPr/>
      <dgm:t>
        <a:bodyPr/>
        <a:lstStyle/>
        <a:p>
          <a:pPr algn="ctr"/>
          <a:endParaRPr lang="en-US"/>
        </a:p>
      </dgm:t>
    </dgm:pt>
    <dgm:pt modelId="{1EA8DD30-00B1-4CB4-AC96-387F146F7CC6}" type="pres">
      <dgm:prSet presAssocID="{ADE64247-5E68-4AE4-9F1F-2E531EC7FBB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125DD69-3ADC-4C89-A5D6-7331D8F8FE88}" type="pres">
      <dgm:prSet presAssocID="{AD2442FE-FF0D-45F5-B245-4D759F51D583}" presName="hierRoot1" presStyleCnt="0"/>
      <dgm:spPr/>
      <dgm:t>
        <a:bodyPr/>
        <a:lstStyle/>
        <a:p>
          <a:endParaRPr lang="en-US"/>
        </a:p>
      </dgm:t>
    </dgm:pt>
    <dgm:pt modelId="{7B5A371A-87BE-411D-AFF9-1FC53E4418D0}" type="pres">
      <dgm:prSet presAssocID="{AD2442FE-FF0D-45F5-B245-4D759F51D583}" presName="composite" presStyleCnt="0"/>
      <dgm:spPr/>
      <dgm:t>
        <a:bodyPr/>
        <a:lstStyle/>
        <a:p>
          <a:endParaRPr lang="en-US"/>
        </a:p>
      </dgm:t>
    </dgm:pt>
    <dgm:pt modelId="{6B52EF5D-85A5-45E1-ADD8-35E2DC2D912B}" type="pres">
      <dgm:prSet presAssocID="{AD2442FE-FF0D-45F5-B245-4D759F51D583}" presName="background" presStyleLbl="node0" presStyleIdx="0" presStyleCnt="1"/>
      <dgm:spPr/>
      <dgm:t>
        <a:bodyPr/>
        <a:lstStyle/>
        <a:p>
          <a:endParaRPr lang="en-US"/>
        </a:p>
      </dgm:t>
    </dgm:pt>
    <dgm:pt modelId="{0B18C084-728C-46FB-8C8F-4EB3DE1BCFF9}" type="pres">
      <dgm:prSet presAssocID="{AD2442FE-FF0D-45F5-B245-4D759F51D583}" presName="text" presStyleLbl="fgAcc0" presStyleIdx="0" presStyleCnt="1" custScaleX="101005" custLinFactNeighborX="780" custLinFactNeighborY="-31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7153E5-569B-47A0-81B0-03917A654594}" type="pres">
      <dgm:prSet presAssocID="{AD2442FE-FF0D-45F5-B245-4D759F51D583}" presName="hierChild2" presStyleCnt="0"/>
      <dgm:spPr/>
      <dgm:t>
        <a:bodyPr/>
        <a:lstStyle/>
        <a:p>
          <a:endParaRPr lang="en-US"/>
        </a:p>
      </dgm:t>
    </dgm:pt>
    <dgm:pt modelId="{9EEE689D-D524-43B1-9FD9-308F39E141E8}" type="pres">
      <dgm:prSet presAssocID="{B52407A2-66E2-4877-8A34-D7992DF8547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B14F6C62-6028-424E-B379-2FA0B86582B3}" type="pres">
      <dgm:prSet presAssocID="{FBEFCE3E-9E2D-465B-AC32-DE2D5D25864C}" presName="hierRoot2" presStyleCnt="0"/>
      <dgm:spPr/>
      <dgm:t>
        <a:bodyPr/>
        <a:lstStyle/>
        <a:p>
          <a:endParaRPr lang="en-US"/>
        </a:p>
      </dgm:t>
    </dgm:pt>
    <dgm:pt modelId="{C0461529-959A-4D06-AF4D-C753CFB48708}" type="pres">
      <dgm:prSet presAssocID="{FBEFCE3E-9E2D-465B-AC32-DE2D5D25864C}" presName="composite2" presStyleCnt="0"/>
      <dgm:spPr/>
      <dgm:t>
        <a:bodyPr/>
        <a:lstStyle/>
        <a:p>
          <a:endParaRPr lang="en-US"/>
        </a:p>
      </dgm:t>
    </dgm:pt>
    <dgm:pt modelId="{76EC0E49-4D1E-42FF-A1E2-1140A679E2DE}" type="pres">
      <dgm:prSet presAssocID="{FBEFCE3E-9E2D-465B-AC32-DE2D5D25864C}" presName="background2" presStyleLbl="node2" presStyleIdx="0" presStyleCnt="2"/>
      <dgm:spPr/>
      <dgm:t>
        <a:bodyPr/>
        <a:lstStyle/>
        <a:p>
          <a:endParaRPr lang="en-US"/>
        </a:p>
      </dgm:t>
    </dgm:pt>
    <dgm:pt modelId="{A854925C-E7DD-4A82-AF7E-70021F80713E}" type="pres">
      <dgm:prSet presAssocID="{FBEFCE3E-9E2D-465B-AC32-DE2D5D25864C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830090-6C0B-4EF7-AA6C-7CBD3EA55603}" type="pres">
      <dgm:prSet presAssocID="{FBEFCE3E-9E2D-465B-AC32-DE2D5D25864C}" presName="hierChild3" presStyleCnt="0"/>
      <dgm:spPr/>
      <dgm:t>
        <a:bodyPr/>
        <a:lstStyle/>
        <a:p>
          <a:endParaRPr lang="en-US"/>
        </a:p>
      </dgm:t>
    </dgm:pt>
    <dgm:pt modelId="{C9D4DFDD-DDFB-4B40-B282-F2B309DDDA37}" type="pres">
      <dgm:prSet presAssocID="{F3B1A0AA-2B59-4FED-ADDB-1BEFB1905E60}" presName="Name17" presStyleLbl="parChTrans1D3" presStyleIdx="0" presStyleCnt="3"/>
      <dgm:spPr/>
      <dgm:t>
        <a:bodyPr/>
        <a:lstStyle/>
        <a:p>
          <a:endParaRPr lang="en-US"/>
        </a:p>
      </dgm:t>
    </dgm:pt>
    <dgm:pt modelId="{E2D5BF25-C4D7-4337-99A4-A9050BF70EB6}" type="pres">
      <dgm:prSet presAssocID="{9E6692FE-9FB5-444F-B459-6ECB66537AEA}" presName="hierRoot3" presStyleCnt="0"/>
      <dgm:spPr/>
      <dgm:t>
        <a:bodyPr/>
        <a:lstStyle/>
        <a:p>
          <a:endParaRPr lang="en-US"/>
        </a:p>
      </dgm:t>
    </dgm:pt>
    <dgm:pt modelId="{F8295881-9D94-4503-8644-A49881E8F3E6}" type="pres">
      <dgm:prSet presAssocID="{9E6692FE-9FB5-444F-B459-6ECB66537AEA}" presName="composite3" presStyleCnt="0"/>
      <dgm:spPr/>
      <dgm:t>
        <a:bodyPr/>
        <a:lstStyle/>
        <a:p>
          <a:endParaRPr lang="en-US"/>
        </a:p>
      </dgm:t>
    </dgm:pt>
    <dgm:pt modelId="{0B69CDEB-285F-4393-A563-AF3CCE6ADC91}" type="pres">
      <dgm:prSet presAssocID="{9E6692FE-9FB5-444F-B459-6ECB66537AEA}" presName="background3" presStyleLbl="node3" presStyleIdx="0" presStyleCnt="3"/>
      <dgm:spPr/>
      <dgm:t>
        <a:bodyPr/>
        <a:lstStyle/>
        <a:p>
          <a:endParaRPr lang="en-US"/>
        </a:p>
      </dgm:t>
    </dgm:pt>
    <dgm:pt modelId="{00DF7486-ECFF-4527-A20A-DCB13C8B8B59}" type="pres">
      <dgm:prSet presAssocID="{9E6692FE-9FB5-444F-B459-6ECB66537AE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440416-7D2B-4595-B08F-1AA71B298A85}" type="pres">
      <dgm:prSet presAssocID="{9E6692FE-9FB5-444F-B459-6ECB66537AEA}" presName="hierChild4" presStyleCnt="0"/>
      <dgm:spPr/>
      <dgm:t>
        <a:bodyPr/>
        <a:lstStyle/>
        <a:p>
          <a:endParaRPr lang="en-US"/>
        </a:p>
      </dgm:t>
    </dgm:pt>
    <dgm:pt modelId="{8AB334C8-1F7C-4EDD-874E-DF9933C92308}" type="pres">
      <dgm:prSet presAssocID="{317D0DA8-C90B-4BB4-A9BA-A754536D61E5}" presName="Name17" presStyleLbl="parChTrans1D3" presStyleIdx="1" presStyleCnt="3"/>
      <dgm:spPr/>
      <dgm:t>
        <a:bodyPr/>
        <a:lstStyle/>
        <a:p>
          <a:endParaRPr lang="en-US"/>
        </a:p>
      </dgm:t>
    </dgm:pt>
    <dgm:pt modelId="{36B6FD4C-C1E8-4D59-9217-A257C69F00DE}" type="pres">
      <dgm:prSet presAssocID="{B6BF063E-E4DF-464C-8C19-650001AF0596}" presName="hierRoot3" presStyleCnt="0"/>
      <dgm:spPr/>
      <dgm:t>
        <a:bodyPr/>
        <a:lstStyle/>
        <a:p>
          <a:endParaRPr lang="en-US"/>
        </a:p>
      </dgm:t>
    </dgm:pt>
    <dgm:pt modelId="{ADE2E736-9CF9-4487-99F1-B8F97E5AB909}" type="pres">
      <dgm:prSet presAssocID="{B6BF063E-E4DF-464C-8C19-650001AF0596}" presName="composite3" presStyleCnt="0"/>
      <dgm:spPr/>
      <dgm:t>
        <a:bodyPr/>
        <a:lstStyle/>
        <a:p>
          <a:endParaRPr lang="en-US"/>
        </a:p>
      </dgm:t>
    </dgm:pt>
    <dgm:pt modelId="{37F4FF06-AEB9-4E7B-86C2-1474B9A21BEE}" type="pres">
      <dgm:prSet presAssocID="{B6BF063E-E4DF-464C-8C19-650001AF0596}" presName="background3" presStyleLbl="node3" presStyleIdx="1" presStyleCnt="3"/>
      <dgm:spPr/>
      <dgm:t>
        <a:bodyPr/>
        <a:lstStyle/>
        <a:p>
          <a:endParaRPr lang="en-US"/>
        </a:p>
      </dgm:t>
    </dgm:pt>
    <dgm:pt modelId="{2920AC81-181C-4D75-A466-1D890F9E6CF8}" type="pres">
      <dgm:prSet presAssocID="{B6BF063E-E4DF-464C-8C19-650001AF0596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134756-7390-4E40-A3A3-E98FA6BB8FF3}" type="pres">
      <dgm:prSet presAssocID="{B6BF063E-E4DF-464C-8C19-650001AF0596}" presName="hierChild4" presStyleCnt="0"/>
      <dgm:spPr/>
      <dgm:t>
        <a:bodyPr/>
        <a:lstStyle/>
        <a:p>
          <a:endParaRPr lang="en-US"/>
        </a:p>
      </dgm:t>
    </dgm:pt>
    <dgm:pt modelId="{5D10F06F-F265-404C-AC9A-3F0F816203FA}" type="pres">
      <dgm:prSet presAssocID="{46DD5425-AD79-41C4-95A8-EF48958A11F2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D4FEC3B-5961-4B0E-8C70-FBDEEC846B78}" type="pres">
      <dgm:prSet presAssocID="{A40853B0-4FC9-4D30-9CC0-2D51144A0DBA}" presName="hierRoot2" presStyleCnt="0"/>
      <dgm:spPr/>
      <dgm:t>
        <a:bodyPr/>
        <a:lstStyle/>
        <a:p>
          <a:endParaRPr lang="en-US"/>
        </a:p>
      </dgm:t>
    </dgm:pt>
    <dgm:pt modelId="{D435E051-5318-4BB6-8BD2-2287FC4CA282}" type="pres">
      <dgm:prSet presAssocID="{A40853B0-4FC9-4D30-9CC0-2D51144A0DBA}" presName="composite2" presStyleCnt="0"/>
      <dgm:spPr/>
      <dgm:t>
        <a:bodyPr/>
        <a:lstStyle/>
        <a:p>
          <a:endParaRPr lang="en-US"/>
        </a:p>
      </dgm:t>
    </dgm:pt>
    <dgm:pt modelId="{D7B176F4-AFB1-494A-A92A-181E84F9E36A}" type="pres">
      <dgm:prSet presAssocID="{A40853B0-4FC9-4D30-9CC0-2D51144A0DBA}" presName="background2" presStyleLbl="node2" presStyleIdx="1" presStyleCnt="2"/>
      <dgm:spPr/>
      <dgm:t>
        <a:bodyPr/>
        <a:lstStyle/>
        <a:p>
          <a:endParaRPr lang="en-US"/>
        </a:p>
      </dgm:t>
    </dgm:pt>
    <dgm:pt modelId="{B95B54B4-4347-414D-8FD7-87EE45FE0610}" type="pres">
      <dgm:prSet presAssocID="{A40853B0-4FC9-4D30-9CC0-2D51144A0DB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4D1DAD-79A3-4653-8A9B-E4373AE5D302}" type="pres">
      <dgm:prSet presAssocID="{A40853B0-4FC9-4D30-9CC0-2D51144A0DBA}" presName="hierChild3" presStyleCnt="0"/>
      <dgm:spPr/>
      <dgm:t>
        <a:bodyPr/>
        <a:lstStyle/>
        <a:p>
          <a:endParaRPr lang="en-US"/>
        </a:p>
      </dgm:t>
    </dgm:pt>
    <dgm:pt modelId="{5C9E90E6-7F7D-49D1-9C29-868F7404AF7F}" type="pres">
      <dgm:prSet presAssocID="{B9D61135-F5E8-46DA-B3B4-4CDDE2C09AA5}" presName="Name17" presStyleLbl="parChTrans1D3" presStyleIdx="2" presStyleCnt="3"/>
      <dgm:spPr/>
      <dgm:t>
        <a:bodyPr/>
        <a:lstStyle/>
        <a:p>
          <a:endParaRPr lang="en-US"/>
        </a:p>
      </dgm:t>
    </dgm:pt>
    <dgm:pt modelId="{0087D49D-21C2-41F0-9D91-CBB1748C14A7}" type="pres">
      <dgm:prSet presAssocID="{5EE60303-718F-44C4-B3BA-0BB1C18B068C}" presName="hierRoot3" presStyleCnt="0"/>
      <dgm:spPr/>
      <dgm:t>
        <a:bodyPr/>
        <a:lstStyle/>
        <a:p>
          <a:endParaRPr lang="en-US"/>
        </a:p>
      </dgm:t>
    </dgm:pt>
    <dgm:pt modelId="{992C5CE8-CAB1-43E0-BF7A-2B63AC94DA1D}" type="pres">
      <dgm:prSet presAssocID="{5EE60303-718F-44C4-B3BA-0BB1C18B068C}" presName="composite3" presStyleCnt="0"/>
      <dgm:spPr/>
      <dgm:t>
        <a:bodyPr/>
        <a:lstStyle/>
        <a:p>
          <a:endParaRPr lang="en-US"/>
        </a:p>
      </dgm:t>
    </dgm:pt>
    <dgm:pt modelId="{E5DC8D6F-844A-4428-BE75-8C56CB667AEF}" type="pres">
      <dgm:prSet presAssocID="{5EE60303-718F-44C4-B3BA-0BB1C18B068C}" presName="background3" presStyleLbl="node3" presStyleIdx="2" presStyleCnt="3"/>
      <dgm:spPr/>
      <dgm:t>
        <a:bodyPr/>
        <a:lstStyle/>
        <a:p>
          <a:endParaRPr lang="en-US"/>
        </a:p>
      </dgm:t>
    </dgm:pt>
    <dgm:pt modelId="{E3876E81-718A-460C-AF97-61D436EF3073}" type="pres">
      <dgm:prSet presAssocID="{5EE60303-718F-44C4-B3BA-0BB1C18B068C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0FAE7C-8EB1-42B2-AD3E-45278ED536B5}" type="pres">
      <dgm:prSet presAssocID="{5EE60303-718F-44C4-B3BA-0BB1C18B068C}" presName="hierChild4" presStyleCnt="0"/>
      <dgm:spPr/>
      <dgm:t>
        <a:bodyPr/>
        <a:lstStyle/>
        <a:p>
          <a:endParaRPr lang="en-US"/>
        </a:p>
      </dgm:t>
    </dgm:pt>
  </dgm:ptLst>
  <dgm:cxnLst>
    <dgm:cxn modelId="{85DFB09B-C606-49FF-975E-9C82337A1091}" type="presOf" srcId="{F3B1A0AA-2B59-4FED-ADDB-1BEFB1905E60}" destId="{C9D4DFDD-DDFB-4B40-B282-F2B309DDDA37}" srcOrd="0" destOrd="0" presId="urn:microsoft.com/office/officeart/2005/8/layout/hierarchy1"/>
    <dgm:cxn modelId="{64E83DC3-6310-4519-9F8A-1AE5CA1FE9D4}" srcId="{FBEFCE3E-9E2D-465B-AC32-DE2D5D25864C}" destId="{9E6692FE-9FB5-444F-B459-6ECB66537AEA}" srcOrd="0" destOrd="0" parTransId="{F3B1A0AA-2B59-4FED-ADDB-1BEFB1905E60}" sibTransId="{2DACB21C-B3DA-4867-AC46-F0B950AE8783}"/>
    <dgm:cxn modelId="{2D91B57E-6881-452E-B119-575B66050A52}" type="presOf" srcId="{317D0DA8-C90B-4BB4-A9BA-A754536D61E5}" destId="{8AB334C8-1F7C-4EDD-874E-DF9933C92308}" srcOrd="0" destOrd="0" presId="urn:microsoft.com/office/officeart/2005/8/layout/hierarchy1"/>
    <dgm:cxn modelId="{72C0369A-0918-41E7-8BC5-F6637B1EB35C}" type="presOf" srcId="{9E6692FE-9FB5-444F-B459-6ECB66537AEA}" destId="{00DF7486-ECFF-4527-A20A-DCB13C8B8B59}" srcOrd="0" destOrd="0" presId="urn:microsoft.com/office/officeart/2005/8/layout/hierarchy1"/>
    <dgm:cxn modelId="{5B4B82DC-7834-4ECE-8352-3107472122B1}" srcId="{A40853B0-4FC9-4D30-9CC0-2D51144A0DBA}" destId="{5EE60303-718F-44C4-B3BA-0BB1C18B068C}" srcOrd="0" destOrd="0" parTransId="{B9D61135-F5E8-46DA-B3B4-4CDDE2C09AA5}" sibTransId="{555F049C-47FF-41E8-998C-132578137856}"/>
    <dgm:cxn modelId="{34ED22B8-277C-494C-AF9F-7183270D0DAB}" type="presOf" srcId="{A40853B0-4FC9-4D30-9CC0-2D51144A0DBA}" destId="{B95B54B4-4347-414D-8FD7-87EE45FE0610}" srcOrd="0" destOrd="0" presId="urn:microsoft.com/office/officeart/2005/8/layout/hierarchy1"/>
    <dgm:cxn modelId="{D07123E7-0848-4CD7-98CB-0BCC697C1D14}" srcId="{ADE64247-5E68-4AE4-9F1F-2E531EC7FBBA}" destId="{AD2442FE-FF0D-45F5-B245-4D759F51D583}" srcOrd="0" destOrd="0" parTransId="{6AC7F65F-C35F-4CAA-B0B9-450395A06AD1}" sibTransId="{DB41BC8F-21F2-46A3-8CB8-A5A91303BF90}"/>
    <dgm:cxn modelId="{0C1F288F-BB06-46B2-B31F-1CFBE43F79B4}" type="presOf" srcId="{B9D61135-F5E8-46DA-B3B4-4CDDE2C09AA5}" destId="{5C9E90E6-7F7D-49D1-9C29-868F7404AF7F}" srcOrd="0" destOrd="0" presId="urn:microsoft.com/office/officeart/2005/8/layout/hierarchy1"/>
    <dgm:cxn modelId="{F1B95EF9-C0C6-4970-8C7A-C4E8DBC1F1F2}" srcId="{AD2442FE-FF0D-45F5-B245-4D759F51D583}" destId="{FBEFCE3E-9E2D-465B-AC32-DE2D5D25864C}" srcOrd="0" destOrd="0" parTransId="{B52407A2-66E2-4877-8A34-D7992DF85474}" sibTransId="{E3B6A840-E18A-486E-9378-28DD33CE7F3D}"/>
    <dgm:cxn modelId="{AB873F18-A539-44D9-9E45-DCD8780F1FDD}" type="presOf" srcId="{5EE60303-718F-44C4-B3BA-0BB1C18B068C}" destId="{E3876E81-718A-460C-AF97-61D436EF3073}" srcOrd="0" destOrd="0" presId="urn:microsoft.com/office/officeart/2005/8/layout/hierarchy1"/>
    <dgm:cxn modelId="{32AF4960-5C7D-4992-8992-F1560478875D}" type="presOf" srcId="{AD2442FE-FF0D-45F5-B245-4D759F51D583}" destId="{0B18C084-728C-46FB-8C8F-4EB3DE1BCFF9}" srcOrd="0" destOrd="0" presId="urn:microsoft.com/office/officeart/2005/8/layout/hierarchy1"/>
    <dgm:cxn modelId="{0D165393-CD95-4711-BD3F-02ADF3571087}" type="presOf" srcId="{46DD5425-AD79-41C4-95A8-EF48958A11F2}" destId="{5D10F06F-F265-404C-AC9A-3F0F816203FA}" srcOrd="0" destOrd="0" presId="urn:microsoft.com/office/officeart/2005/8/layout/hierarchy1"/>
    <dgm:cxn modelId="{D97E3F84-EB44-4EE2-B9AD-0F5731D97503}" type="presOf" srcId="{ADE64247-5E68-4AE4-9F1F-2E531EC7FBBA}" destId="{1EA8DD30-00B1-4CB4-AC96-387F146F7CC6}" srcOrd="0" destOrd="0" presId="urn:microsoft.com/office/officeart/2005/8/layout/hierarchy1"/>
    <dgm:cxn modelId="{E601EEA2-FF3B-4FEF-9E73-50542A74C7B2}" type="presOf" srcId="{B52407A2-66E2-4877-8A34-D7992DF85474}" destId="{9EEE689D-D524-43B1-9FD9-308F39E141E8}" srcOrd="0" destOrd="0" presId="urn:microsoft.com/office/officeart/2005/8/layout/hierarchy1"/>
    <dgm:cxn modelId="{7FA8FFE7-B191-4718-80B7-AD309EF82F3D}" type="presOf" srcId="{B6BF063E-E4DF-464C-8C19-650001AF0596}" destId="{2920AC81-181C-4D75-A466-1D890F9E6CF8}" srcOrd="0" destOrd="0" presId="urn:microsoft.com/office/officeart/2005/8/layout/hierarchy1"/>
    <dgm:cxn modelId="{2E759BA0-F26C-48D3-B65D-39B243C49B5F}" srcId="{FBEFCE3E-9E2D-465B-AC32-DE2D5D25864C}" destId="{B6BF063E-E4DF-464C-8C19-650001AF0596}" srcOrd="1" destOrd="0" parTransId="{317D0DA8-C90B-4BB4-A9BA-A754536D61E5}" sibTransId="{03F60AB1-755D-4220-AE90-00D6652E233C}"/>
    <dgm:cxn modelId="{55D3D705-2B71-4CF3-9C80-F970852BCB08}" type="presOf" srcId="{FBEFCE3E-9E2D-465B-AC32-DE2D5D25864C}" destId="{A854925C-E7DD-4A82-AF7E-70021F80713E}" srcOrd="0" destOrd="0" presId="urn:microsoft.com/office/officeart/2005/8/layout/hierarchy1"/>
    <dgm:cxn modelId="{D80CB968-73A2-41A0-AE97-3156CB802759}" srcId="{AD2442FE-FF0D-45F5-B245-4D759F51D583}" destId="{A40853B0-4FC9-4D30-9CC0-2D51144A0DBA}" srcOrd="1" destOrd="0" parTransId="{46DD5425-AD79-41C4-95A8-EF48958A11F2}" sibTransId="{646E9F77-8476-43CA-ADDC-0CE941E7EB42}"/>
    <dgm:cxn modelId="{807B98D7-A20C-4124-BAB6-C9AFEA1BA8B9}" type="presParOf" srcId="{1EA8DD30-00B1-4CB4-AC96-387F146F7CC6}" destId="{B125DD69-3ADC-4C89-A5D6-7331D8F8FE88}" srcOrd="0" destOrd="0" presId="urn:microsoft.com/office/officeart/2005/8/layout/hierarchy1"/>
    <dgm:cxn modelId="{7B5DAD7C-73EC-4266-AFF3-6B565471B6EF}" type="presParOf" srcId="{B125DD69-3ADC-4C89-A5D6-7331D8F8FE88}" destId="{7B5A371A-87BE-411D-AFF9-1FC53E4418D0}" srcOrd="0" destOrd="0" presId="urn:microsoft.com/office/officeart/2005/8/layout/hierarchy1"/>
    <dgm:cxn modelId="{F31B4B6C-D67D-48C4-8EFA-D865367DAB5E}" type="presParOf" srcId="{7B5A371A-87BE-411D-AFF9-1FC53E4418D0}" destId="{6B52EF5D-85A5-45E1-ADD8-35E2DC2D912B}" srcOrd="0" destOrd="0" presId="urn:microsoft.com/office/officeart/2005/8/layout/hierarchy1"/>
    <dgm:cxn modelId="{C9570349-1C06-43B4-99C1-AE2F3466A5C6}" type="presParOf" srcId="{7B5A371A-87BE-411D-AFF9-1FC53E4418D0}" destId="{0B18C084-728C-46FB-8C8F-4EB3DE1BCFF9}" srcOrd="1" destOrd="0" presId="urn:microsoft.com/office/officeart/2005/8/layout/hierarchy1"/>
    <dgm:cxn modelId="{2310340B-8890-4DD0-8DCD-32DE02903654}" type="presParOf" srcId="{B125DD69-3ADC-4C89-A5D6-7331D8F8FE88}" destId="{3F7153E5-569B-47A0-81B0-03917A654594}" srcOrd="1" destOrd="0" presId="urn:microsoft.com/office/officeart/2005/8/layout/hierarchy1"/>
    <dgm:cxn modelId="{09AE99AA-D00F-4450-9129-4442DBE59883}" type="presParOf" srcId="{3F7153E5-569B-47A0-81B0-03917A654594}" destId="{9EEE689D-D524-43B1-9FD9-308F39E141E8}" srcOrd="0" destOrd="0" presId="urn:microsoft.com/office/officeart/2005/8/layout/hierarchy1"/>
    <dgm:cxn modelId="{71D9195B-04D2-4E72-8B57-D22DB35640A2}" type="presParOf" srcId="{3F7153E5-569B-47A0-81B0-03917A654594}" destId="{B14F6C62-6028-424E-B379-2FA0B86582B3}" srcOrd="1" destOrd="0" presId="urn:microsoft.com/office/officeart/2005/8/layout/hierarchy1"/>
    <dgm:cxn modelId="{23303F04-A74D-407D-8095-5295205ED729}" type="presParOf" srcId="{B14F6C62-6028-424E-B379-2FA0B86582B3}" destId="{C0461529-959A-4D06-AF4D-C753CFB48708}" srcOrd="0" destOrd="0" presId="urn:microsoft.com/office/officeart/2005/8/layout/hierarchy1"/>
    <dgm:cxn modelId="{6181E2CF-C878-44A5-A0A6-1C86C0A2A637}" type="presParOf" srcId="{C0461529-959A-4D06-AF4D-C753CFB48708}" destId="{76EC0E49-4D1E-42FF-A1E2-1140A679E2DE}" srcOrd="0" destOrd="0" presId="urn:microsoft.com/office/officeart/2005/8/layout/hierarchy1"/>
    <dgm:cxn modelId="{9CFA64B3-E5FD-430F-815C-7A4D50924F22}" type="presParOf" srcId="{C0461529-959A-4D06-AF4D-C753CFB48708}" destId="{A854925C-E7DD-4A82-AF7E-70021F80713E}" srcOrd="1" destOrd="0" presId="urn:microsoft.com/office/officeart/2005/8/layout/hierarchy1"/>
    <dgm:cxn modelId="{0C25D646-180A-454D-A0B1-FEFDF714163C}" type="presParOf" srcId="{B14F6C62-6028-424E-B379-2FA0B86582B3}" destId="{32830090-6C0B-4EF7-AA6C-7CBD3EA55603}" srcOrd="1" destOrd="0" presId="urn:microsoft.com/office/officeart/2005/8/layout/hierarchy1"/>
    <dgm:cxn modelId="{A7D7B064-1DDA-4172-AE61-C7C311A3D2B6}" type="presParOf" srcId="{32830090-6C0B-4EF7-AA6C-7CBD3EA55603}" destId="{C9D4DFDD-DDFB-4B40-B282-F2B309DDDA37}" srcOrd="0" destOrd="0" presId="urn:microsoft.com/office/officeart/2005/8/layout/hierarchy1"/>
    <dgm:cxn modelId="{B4F317CF-BC25-4EB8-8851-C841A5B1DB9F}" type="presParOf" srcId="{32830090-6C0B-4EF7-AA6C-7CBD3EA55603}" destId="{E2D5BF25-C4D7-4337-99A4-A9050BF70EB6}" srcOrd="1" destOrd="0" presId="urn:microsoft.com/office/officeart/2005/8/layout/hierarchy1"/>
    <dgm:cxn modelId="{36E66330-A21F-4EC9-A1B6-1DA98A94D827}" type="presParOf" srcId="{E2D5BF25-C4D7-4337-99A4-A9050BF70EB6}" destId="{F8295881-9D94-4503-8644-A49881E8F3E6}" srcOrd="0" destOrd="0" presId="urn:microsoft.com/office/officeart/2005/8/layout/hierarchy1"/>
    <dgm:cxn modelId="{1650517B-B637-4F9D-B3E9-486EF9C364D8}" type="presParOf" srcId="{F8295881-9D94-4503-8644-A49881E8F3E6}" destId="{0B69CDEB-285F-4393-A563-AF3CCE6ADC91}" srcOrd="0" destOrd="0" presId="urn:microsoft.com/office/officeart/2005/8/layout/hierarchy1"/>
    <dgm:cxn modelId="{50CB0BD5-B092-405A-80A6-FE46E6E5CA74}" type="presParOf" srcId="{F8295881-9D94-4503-8644-A49881E8F3E6}" destId="{00DF7486-ECFF-4527-A20A-DCB13C8B8B59}" srcOrd="1" destOrd="0" presId="urn:microsoft.com/office/officeart/2005/8/layout/hierarchy1"/>
    <dgm:cxn modelId="{112DB916-91C1-48B5-8D72-4F976F6223FF}" type="presParOf" srcId="{E2D5BF25-C4D7-4337-99A4-A9050BF70EB6}" destId="{44440416-7D2B-4595-B08F-1AA71B298A85}" srcOrd="1" destOrd="0" presId="urn:microsoft.com/office/officeart/2005/8/layout/hierarchy1"/>
    <dgm:cxn modelId="{F212A704-B481-4DB5-B928-48E1B66B1D73}" type="presParOf" srcId="{32830090-6C0B-4EF7-AA6C-7CBD3EA55603}" destId="{8AB334C8-1F7C-4EDD-874E-DF9933C92308}" srcOrd="2" destOrd="0" presId="urn:microsoft.com/office/officeart/2005/8/layout/hierarchy1"/>
    <dgm:cxn modelId="{1A005393-871C-4308-A5B1-65C3AB8CCDD0}" type="presParOf" srcId="{32830090-6C0B-4EF7-AA6C-7CBD3EA55603}" destId="{36B6FD4C-C1E8-4D59-9217-A257C69F00DE}" srcOrd="3" destOrd="0" presId="urn:microsoft.com/office/officeart/2005/8/layout/hierarchy1"/>
    <dgm:cxn modelId="{AEF5E7EF-75D5-45F7-A295-CEE9EDC939CC}" type="presParOf" srcId="{36B6FD4C-C1E8-4D59-9217-A257C69F00DE}" destId="{ADE2E736-9CF9-4487-99F1-B8F97E5AB909}" srcOrd="0" destOrd="0" presId="urn:microsoft.com/office/officeart/2005/8/layout/hierarchy1"/>
    <dgm:cxn modelId="{A73050F9-506B-42D3-8208-5B842EA843D2}" type="presParOf" srcId="{ADE2E736-9CF9-4487-99F1-B8F97E5AB909}" destId="{37F4FF06-AEB9-4E7B-86C2-1474B9A21BEE}" srcOrd="0" destOrd="0" presId="urn:microsoft.com/office/officeart/2005/8/layout/hierarchy1"/>
    <dgm:cxn modelId="{B13215D7-6610-41DE-9D0C-3500E9359E07}" type="presParOf" srcId="{ADE2E736-9CF9-4487-99F1-B8F97E5AB909}" destId="{2920AC81-181C-4D75-A466-1D890F9E6CF8}" srcOrd="1" destOrd="0" presId="urn:microsoft.com/office/officeart/2005/8/layout/hierarchy1"/>
    <dgm:cxn modelId="{FB21F56B-EA2C-4F1D-A17C-BE960BD00CD4}" type="presParOf" srcId="{36B6FD4C-C1E8-4D59-9217-A257C69F00DE}" destId="{86134756-7390-4E40-A3A3-E98FA6BB8FF3}" srcOrd="1" destOrd="0" presId="urn:microsoft.com/office/officeart/2005/8/layout/hierarchy1"/>
    <dgm:cxn modelId="{D70B49C5-1AB6-439B-B28A-E188037DE3B4}" type="presParOf" srcId="{3F7153E5-569B-47A0-81B0-03917A654594}" destId="{5D10F06F-F265-404C-AC9A-3F0F816203FA}" srcOrd="2" destOrd="0" presId="urn:microsoft.com/office/officeart/2005/8/layout/hierarchy1"/>
    <dgm:cxn modelId="{5A287FD7-6266-4DFC-A98E-273AF9F45267}" type="presParOf" srcId="{3F7153E5-569B-47A0-81B0-03917A654594}" destId="{1D4FEC3B-5961-4B0E-8C70-FBDEEC846B78}" srcOrd="3" destOrd="0" presId="urn:microsoft.com/office/officeart/2005/8/layout/hierarchy1"/>
    <dgm:cxn modelId="{0BD24C7B-0CAD-48F7-9A64-D097BD4A9A92}" type="presParOf" srcId="{1D4FEC3B-5961-4B0E-8C70-FBDEEC846B78}" destId="{D435E051-5318-4BB6-8BD2-2287FC4CA282}" srcOrd="0" destOrd="0" presId="urn:microsoft.com/office/officeart/2005/8/layout/hierarchy1"/>
    <dgm:cxn modelId="{52F42118-8F2E-493E-8A93-9051A7D1F7F9}" type="presParOf" srcId="{D435E051-5318-4BB6-8BD2-2287FC4CA282}" destId="{D7B176F4-AFB1-494A-A92A-181E84F9E36A}" srcOrd="0" destOrd="0" presId="urn:microsoft.com/office/officeart/2005/8/layout/hierarchy1"/>
    <dgm:cxn modelId="{74372217-B13B-42BC-8CB3-37DDB1A9FED1}" type="presParOf" srcId="{D435E051-5318-4BB6-8BD2-2287FC4CA282}" destId="{B95B54B4-4347-414D-8FD7-87EE45FE0610}" srcOrd="1" destOrd="0" presId="urn:microsoft.com/office/officeart/2005/8/layout/hierarchy1"/>
    <dgm:cxn modelId="{E1F31DC8-5A40-4C86-B227-5A6F7EA56435}" type="presParOf" srcId="{1D4FEC3B-5961-4B0E-8C70-FBDEEC846B78}" destId="{644D1DAD-79A3-4653-8A9B-E4373AE5D302}" srcOrd="1" destOrd="0" presId="urn:microsoft.com/office/officeart/2005/8/layout/hierarchy1"/>
    <dgm:cxn modelId="{D07510C7-6FA7-466F-9C47-F7F0E6D97F95}" type="presParOf" srcId="{644D1DAD-79A3-4653-8A9B-E4373AE5D302}" destId="{5C9E90E6-7F7D-49D1-9C29-868F7404AF7F}" srcOrd="0" destOrd="0" presId="urn:microsoft.com/office/officeart/2005/8/layout/hierarchy1"/>
    <dgm:cxn modelId="{E8DD9ABC-ADE1-4DA6-B580-4E280ACAFDB3}" type="presParOf" srcId="{644D1DAD-79A3-4653-8A9B-E4373AE5D302}" destId="{0087D49D-21C2-41F0-9D91-CBB1748C14A7}" srcOrd="1" destOrd="0" presId="urn:microsoft.com/office/officeart/2005/8/layout/hierarchy1"/>
    <dgm:cxn modelId="{E43F1DB3-F531-48D2-87DC-93BDCC6930B1}" type="presParOf" srcId="{0087D49D-21C2-41F0-9D91-CBB1748C14A7}" destId="{992C5CE8-CAB1-43E0-BF7A-2B63AC94DA1D}" srcOrd="0" destOrd="0" presId="urn:microsoft.com/office/officeart/2005/8/layout/hierarchy1"/>
    <dgm:cxn modelId="{F2CCC724-9957-44F3-8286-2BEAB7AFED30}" type="presParOf" srcId="{992C5CE8-CAB1-43E0-BF7A-2B63AC94DA1D}" destId="{E5DC8D6F-844A-4428-BE75-8C56CB667AEF}" srcOrd="0" destOrd="0" presId="urn:microsoft.com/office/officeart/2005/8/layout/hierarchy1"/>
    <dgm:cxn modelId="{3B8A7E8C-1877-44ED-B3B0-339F362405E3}" type="presParOf" srcId="{992C5CE8-CAB1-43E0-BF7A-2B63AC94DA1D}" destId="{E3876E81-718A-460C-AF97-61D436EF3073}" srcOrd="1" destOrd="0" presId="urn:microsoft.com/office/officeart/2005/8/layout/hierarchy1"/>
    <dgm:cxn modelId="{99C4B134-9B81-4CA9-9F94-2975791C5954}" type="presParOf" srcId="{0087D49D-21C2-41F0-9D91-CBB1748C14A7}" destId="{D00FAE7C-8EB1-42B2-AD3E-45278ED536B5}" srcOrd="1" destOrd="0" presId="urn:microsoft.com/office/officeart/2005/8/layout/hierarchy1"/>
  </dgm:cxnLst>
  <dgm:bg>
    <a:noFill/>
    <a:effectLst>
      <a:outerShdw blurRad="76200" dir="13500000" sy="23000" kx="1200000" algn="br" rotWithShape="0">
        <a:prstClr val="black">
          <a:alpha val="20000"/>
        </a:prstClr>
      </a:outerShd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9E90E6-7F7D-49D1-9C29-868F7404AF7F}">
      <dsp:nvSpPr>
        <dsp:cNvPr id="0" name=""/>
        <dsp:cNvSpPr/>
      </dsp:nvSpPr>
      <dsp:spPr>
        <a:xfrm>
          <a:off x="5896674" y="2752560"/>
          <a:ext cx="91440" cy="5125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2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0F06F-F265-404C-AC9A-3F0F816203FA}">
      <dsp:nvSpPr>
        <dsp:cNvPr id="0" name=""/>
        <dsp:cNvSpPr/>
      </dsp:nvSpPr>
      <dsp:spPr>
        <a:xfrm>
          <a:off x="4340560" y="1086006"/>
          <a:ext cx="1601834" cy="547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125"/>
              </a:lnTo>
              <a:lnTo>
                <a:pt x="1601834" y="384125"/>
              </a:lnTo>
              <a:lnTo>
                <a:pt x="1601834" y="5473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334C8-1F7C-4EDD-874E-DF9933C92308}">
      <dsp:nvSpPr>
        <dsp:cNvPr id="0" name=""/>
        <dsp:cNvSpPr/>
      </dsp:nvSpPr>
      <dsp:spPr>
        <a:xfrm>
          <a:off x="2711231" y="2752560"/>
          <a:ext cx="1077054" cy="512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308"/>
              </a:lnTo>
              <a:lnTo>
                <a:pt x="1077054" y="349308"/>
              </a:lnTo>
              <a:lnTo>
                <a:pt x="1077054" y="512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4DFDD-DDFB-4B40-B282-F2B309DDDA37}">
      <dsp:nvSpPr>
        <dsp:cNvPr id="0" name=""/>
        <dsp:cNvSpPr/>
      </dsp:nvSpPr>
      <dsp:spPr>
        <a:xfrm>
          <a:off x="1634177" y="2752560"/>
          <a:ext cx="1077054" cy="512579"/>
        </a:xfrm>
        <a:custGeom>
          <a:avLst/>
          <a:gdLst/>
          <a:ahLst/>
          <a:cxnLst/>
          <a:rect l="0" t="0" r="0" b="0"/>
          <a:pathLst>
            <a:path>
              <a:moveTo>
                <a:pt x="1077054" y="0"/>
              </a:moveTo>
              <a:lnTo>
                <a:pt x="1077054" y="349308"/>
              </a:lnTo>
              <a:lnTo>
                <a:pt x="0" y="349308"/>
              </a:lnTo>
              <a:lnTo>
                <a:pt x="0" y="5125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E689D-D524-43B1-9FD9-308F39E141E8}">
      <dsp:nvSpPr>
        <dsp:cNvPr id="0" name=""/>
        <dsp:cNvSpPr/>
      </dsp:nvSpPr>
      <dsp:spPr>
        <a:xfrm>
          <a:off x="2711231" y="1086006"/>
          <a:ext cx="1629328" cy="547396"/>
        </a:xfrm>
        <a:custGeom>
          <a:avLst/>
          <a:gdLst/>
          <a:ahLst/>
          <a:cxnLst/>
          <a:rect l="0" t="0" r="0" b="0"/>
          <a:pathLst>
            <a:path>
              <a:moveTo>
                <a:pt x="1629328" y="0"/>
              </a:moveTo>
              <a:lnTo>
                <a:pt x="1629328" y="384125"/>
              </a:lnTo>
              <a:lnTo>
                <a:pt x="0" y="384125"/>
              </a:lnTo>
              <a:lnTo>
                <a:pt x="0" y="5473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2EF5D-85A5-45E1-ADD8-35E2DC2D912B}">
      <dsp:nvSpPr>
        <dsp:cNvPr id="0" name=""/>
        <dsp:cNvSpPr/>
      </dsp:nvSpPr>
      <dsp:spPr>
        <a:xfrm>
          <a:off x="3450477" y="-33151"/>
          <a:ext cx="1780165" cy="1119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18C084-728C-46FB-8C8F-4EB3DE1BCFF9}">
      <dsp:nvSpPr>
        <dsp:cNvPr id="0" name=""/>
        <dsp:cNvSpPr/>
      </dsp:nvSpPr>
      <dsp:spPr>
        <a:xfrm>
          <a:off x="3646305" y="152885"/>
          <a:ext cx="1780165" cy="1119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Sources of Knowledge</a:t>
          </a:r>
          <a:endParaRPr lang="en-US" sz="2600" kern="1200" dirty="0"/>
        </a:p>
      </dsp:txBody>
      <dsp:txXfrm>
        <a:off x="3646305" y="152885"/>
        <a:ext cx="1780165" cy="1119157"/>
      </dsp:txXfrm>
    </dsp:sp>
    <dsp:sp modelId="{76EC0E49-4D1E-42FF-A1E2-1140A679E2DE}">
      <dsp:nvSpPr>
        <dsp:cNvPr id="0" name=""/>
        <dsp:cNvSpPr/>
      </dsp:nvSpPr>
      <dsp:spPr>
        <a:xfrm>
          <a:off x="1830005" y="1633403"/>
          <a:ext cx="1762452" cy="1119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54925C-E7DD-4A82-AF7E-70021F80713E}">
      <dsp:nvSpPr>
        <dsp:cNvPr id="0" name=""/>
        <dsp:cNvSpPr/>
      </dsp:nvSpPr>
      <dsp:spPr>
        <a:xfrm>
          <a:off x="2025833" y="1819439"/>
          <a:ext cx="1762452" cy="1119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Non-empirical</a:t>
          </a:r>
          <a:endParaRPr lang="en-US" sz="2600" kern="1200" dirty="0"/>
        </a:p>
      </dsp:txBody>
      <dsp:txXfrm>
        <a:off x="2025833" y="1819439"/>
        <a:ext cx="1762452" cy="1119157"/>
      </dsp:txXfrm>
    </dsp:sp>
    <dsp:sp modelId="{0B69CDEB-285F-4393-A563-AF3CCE6ADC91}">
      <dsp:nvSpPr>
        <dsp:cNvPr id="0" name=""/>
        <dsp:cNvSpPr/>
      </dsp:nvSpPr>
      <dsp:spPr>
        <a:xfrm>
          <a:off x="752951" y="3265140"/>
          <a:ext cx="1762452" cy="1119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DF7486-ECFF-4527-A20A-DCB13C8B8B59}">
      <dsp:nvSpPr>
        <dsp:cNvPr id="0" name=""/>
        <dsp:cNvSpPr/>
      </dsp:nvSpPr>
      <dsp:spPr>
        <a:xfrm>
          <a:off x="948779" y="3451176"/>
          <a:ext cx="1762452" cy="1119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Tradition &amp; Religion</a:t>
          </a:r>
          <a:endParaRPr lang="en-US" sz="2600" kern="1200" dirty="0"/>
        </a:p>
      </dsp:txBody>
      <dsp:txXfrm>
        <a:off x="948779" y="3451176"/>
        <a:ext cx="1762452" cy="1119157"/>
      </dsp:txXfrm>
    </dsp:sp>
    <dsp:sp modelId="{37F4FF06-AEB9-4E7B-86C2-1474B9A21BEE}">
      <dsp:nvSpPr>
        <dsp:cNvPr id="0" name=""/>
        <dsp:cNvSpPr/>
      </dsp:nvSpPr>
      <dsp:spPr>
        <a:xfrm>
          <a:off x="2907059" y="3265140"/>
          <a:ext cx="1762452" cy="1119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20AC81-181C-4D75-A466-1D890F9E6CF8}">
      <dsp:nvSpPr>
        <dsp:cNvPr id="0" name=""/>
        <dsp:cNvSpPr/>
      </dsp:nvSpPr>
      <dsp:spPr>
        <a:xfrm>
          <a:off x="3102887" y="3451176"/>
          <a:ext cx="1762452" cy="1119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Reason</a:t>
          </a:r>
          <a:endParaRPr lang="en-US" sz="2600" kern="1200" dirty="0"/>
        </a:p>
      </dsp:txBody>
      <dsp:txXfrm>
        <a:off x="3102887" y="3451176"/>
        <a:ext cx="1762452" cy="1119157"/>
      </dsp:txXfrm>
    </dsp:sp>
    <dsp:sp modelId="{D7B176F4-AFB1-494A-A92A-181E84F9E36A}">
      <dsp:nvSpPr>
        <dsp:cNvPr id="0" name=""/>
        <dsp:cNvSpPr/>
      </dsp:nvSpPr>
      <dsp:spPr>
        <a:xfrm>
          <a:off x="5061168" y="1633403"/>
          <a:ext cx="1762452" cy="1119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5B54B4-4347-414D-8FD7-87EE45FE0610}">
      <dsp:nvSpPr>
        <dsp:cNvPr id="0" name=""/>
        <dsp:cNvSpPr/>
      </dsp:nvSpPr>
      <dsp:spPr>
        <a:xfrm>
          <a:off x="5256996" y="1819439"/>
          <a:ext cx="1762452" cy="1119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Empirical</a:t>
          </a:r>
          <a:endParaRPr lang="en-US" sz="2600" kern="1200" dirty="0"/>
        </a:p>
      </dsp:txBody>
      <dsp:txXfrm>
        <a:off x="5256996" y="1819439"/>
        <a:ext cx="1762452" cy="1119157"/>
      </dsp:txXfrm>
    </dsp:sp>
    <dsp:sp modelId="{E5DC8D6F-844A-4428-BE75-8C56CB667AEF}">
      <dsp:nvSpPr>
        <dsp:cNvPr id="0" name=""/>
        <dsp:cNvSpPr/>
      </dsp:nvSpPr>
      <dsp:spPr>
        <a:xfrm>
          <a:off x="5061168" y="3265140"/>
          <a:ext cx="1762452" cy="1119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876E81-718A-460C-AF97-61D436EF3073}">
      <dsp:nvSpPr>
        <dsp:cNvPr id="0" name=""/>
        <dsp:cNvSpPr/>
      </dsp:nvSpPr>
      <dsp:spPr>
        <a:xfrm>
          <a:off x="5256996" y="3451176"/>
          <a:ext cx="1762452" cy="1119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Experience</a:t>
          </a:r>
          <a:endParaRPr lang="en-US" sz="2600" kern="1200" dirty="0"/>
        </a:p>
      </dsp:txBody>
      <dsp:txXfrm>
        <a:off x="5256996" y="3451176"/>
        <a:ext cx="1762452" cy="1119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88695-4667-4F40-9DFA-714A7E6981E2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935A5-3E39-4D96-BE2E-8DF0617EF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935A5-3E39-4D96-BE2E-8DF0617EF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935A5-3E39-4D96-BE2E-8DF0617EF7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935A5-3E39-4D96-BE2E-8DF0617EF7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935A5-3E39-4D96-BE2E-8DF0617EF7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8CFE8-9597-41BE-85DF-8D02C80DDB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4758F-1E5A-429E-BBA8-26E7CA9AF874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4758F-1E5A-429E-BBA8-26E7CA9AF87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F9CAB-6D74-4905-9C1C-BF134876224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F9CAB-6D74-4905-9C1C-BF134876224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F9CAB-6D74-4905-9C1C-BF134876224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CDB0F4-4963-4EBE-B5C2-C910863F3A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C19E44-42E4-49E2-B904-B7EF955843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C055DB-F8EA-458E-BCEC-01E4FC1D75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B81EE-FB60-4911-AA41-B609BBEEFFE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49F03B-4BC4-436F-A2AD-D764DB31C5E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799" y="4419601"/>
            <a:ext cx="5181601" cy="1371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" y="5867401"/>
            <a:ext cx="5029200" cy="147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1" y="7391401"/>
            <a:ext cx="54768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EEDDB-A64E-4C49-BA34-2A841754506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6D958D-4298-4125-8C88-A25B84AE8C8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821754-6227-425C-8050-7602791641F8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82349A-8353-465F-90A5-9B4B583B71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4114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Integrating Multiple Epistemologies in the Teaching and Practice of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Inquiry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University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3352800" y="4800600"/>
            <a:ext cx="320040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Professor Sharon F. Rallis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Dr. Ayman Khalifah</a:t>
            </a:r>
          </a:p>
        </p:txBody>
      </p:sp>
      <p:grpSp>
        <p:nvGrpSpPr>
          <p:cNvPr id="2113" name="Group 65"/>
          <p:cNvGrpSpPr>
            <a:grpSpLocks/>
          </p:cNvGrpSpPr>
          <p:nvPr/>
        </p:nvGrpSpPr>
        <p:grpSpPr bwMode="auto">
          <a:xfrm>
            <a:off x="7772400" y="5448300"/>
            <a:ext cx="1352550" cy="1409700"/>
            <a:chOff x="108585000" y="107556300"/>
            <a:chExt cx="2628900" cy="2914650"/>
          </a:xfrm>
        </p:grpSpPr>
        <p:grpSp>
          <p:nvGrpSpPr>
            <p:cNvPr id="2114" name="Group 66"/>
            <p:cNvGrpSpPr>
              <a:grpSpLocks/>
            </p:cNvGrpSpPr>
            <p:nvPr/>
          </p:nvGrpSpPr>
          <p:grpSpPr bwMode="auto">
            <a:xfrm>
              <a:off x="108756450" y="108013500"/>
              <a:ext cx="2000250" cy="2000250"/>
              <a:chOff x="106847640" y="105704640"/>
              <a:chExt cx="1022985" cy="1143000"/>
            </a:xfrm>
          </p:grpSpPr>
          <p:sp>
            <p:nvSpPr>
              <p:cNvPr id="2116" name="Rectangle 68"/>
              <p:cNvSpPr>
                <a:spLocks noChangeArrowheads="1" noChangeShapeType="1"/>
              </p:cNvSpPr>
              <p:nvPr/>
            </p:nvSpPr>
            <p:spPr bwMode="auto">
              <a:xfrm>
                <a:off x="106847640" y="105704640"/>
                <a:ext cx="565785" cy="1143000"/>
              </a:xfrm>
              <a:prstGeom prst="rect">
                <a:avLst/>
              </a:prstGeom>
              <a:solidFill>
                <a:srgbClr val="855C33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7" name="Oval 69"/>
              <p:cNvSpPr>
                <a:spLocks noChangeArrowheads="1" noChangeShapeType="1"/>
              </p:cNvSpPr>
              <p:nvPr/>
            </p:nvSpPr>
            <p:spPr bwMode="auto">
              <a:xfrm>
                <a:off x="106956225" y="105818940"/>
                <a:ext cx="914400" cy="914401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8" name="AutoShape 70"/>
              <p:cNvSpPr>
                <a:spLocks noChangeArrowheads="1" noChangeShapeType="1"/>
              </p:cNvSpPr>
              <p:nvPr/>
            </p:nvSpPr>
            <p:spPr bwMode="auto">
              <a:xfrm>
                <a:off x="106953340" y="105818940"/>
                <a:ext cx="914400" cy="914401"/>
              </a:xfrm>
              <a:custGeom>
                <a:avLst/>
                <a:gdLst>
                  <a:gd name="G0" fmla="sin 10800 -5898240"/>
                  <a:gd name="G1" fmla="cos 10800 -5898240"/>
                  <a:gd name="G2" fmla="sin 10800 5881056"/>
                  <a:gd name="G3" fmla="cos 10800 5881056"/>
                  <a:gd name="G4" fmla="+- G0 10800 0"/>
                  <a:gd name="G5" fmla="+- G1 10800 0"/>
                  <a:gd name="G6" fmla="+- G2 10800 0"/>
                  <a:gd name="G7" fmla="+- G3 10800 0"/>
                  <a:gd name="G8" fmla="+- 10800 0 0"/>
                  <a:gd name="T0" fmla="*/ 10799 w 21600"/>
                  <a:gd name="T1" fmla="*/ 0 h 21600"/>
                  <a:gd name="T2" fmla="*/ 10800 w 21600"/>
                  <a:gd name="T3" fmla="*/ 10800 h 21600"/>
                  <a:gd name="T4" fmla="*/ 10849 w 21600"/>
                  <a:gd name="T5" fmla="*/ 21599 h 21600"/>
                  <a:gd name="T6" fmla="*/ 3163 w 21600"/>
                  <a:gd name="T7" fmla="*/ 3163 h 21600"/>
                  <a:gd name="T8" fmla="*/ 18437 w 21600"/>
                  <a:gd name="T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T6" t="T7" r="T8" b="T9"/>
                <a:pathLst>
                  <a:path w="21600" h="21600">
                    <a:moveTo>
                      <a:pt x="10799" y="0"/>
                    </a:moveTo>
                    <a:cubicBezTo>
                      <a:pt x="4834" y="0"/>
                      <a:pt x="0" y="4835"/>
                      <a:pt x="0" y="10799"/>
                    </a:cubicBez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0816" y="21600"/>
                      <a:pt x="10832" y="21599"/>
                      <a:pt x="10849" y="21599"/>
                    </a:cubicBezTo>
                    <a:lnTo>
                      <a:pt x="10800" y="10800"/>
                    </a:lnTo>
                    <a:close/>
                  </a:path>
                </a:pathLst>
              </a:cu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9" name="Oval 71"/>
              <p:cNvSpPr>
                <a:spLocks noChangeArrowheads="1" noChangeShapeType="1"/>
              </p:cNvSpPr>
              <p:nvPr/>
            </p:nvSpPr>
            <p:spPr bwMode="auto">
              <a:xfrm>
                <a:off x="107089253" y="105952389"/>
                <a:ext cx="647504" cy="647502"/>
              </a:xfrm>
              <a:prstGeom prst="ellipse">
                <a:avLst/>
              </a:prstGeom>
              <a:solidFill>
                <a:srgbClr val="C2AD99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0" name="AutoShape 72"/>
              <p:cNvSpPr>
                <a:spLocks noChangeArrowheads="1" noChangeShapeType="1"/>
              </p:cNvSpPr>
              <p:nvPr/>
            </p:nvSpPr>
            <p:spPr bwMode="auto">
              <a:xfrm>
                <a:off x="107087210" y="105952389"/>
                <a:ext cx="647501" cy="647502"/>
              </a:xfrm>
              <a:custGeom>
                <a:avLst/>
                <a:gdLst>
                  <a:gd name="G0" fmla="sin 10800 -5898258"/>
                  <a:gd name="G1" fmla="cos 10800 -5898258"/>
                  <a:gd name="G2" fmla="sin 10800 5881024"/>
                  <a:gd name="G3" fmla="cos 10800 5881024"/>
                  <a:gd name="G4" fmla="+- G0 10800 0"/>
                  <a:gd name="G5" fmla="+- G1 10800 0"/>
                  <a:gd name="G6" fmla="+- G2 10800 0"/>
                  <a:gd name="G7" fmla="+- G3 10800 0"/>
                  <a:gd name="G8" fmla="+- 10800 0 0"/>
                  <a:gd name="T0" fmla="*/ 10799 w 21600"/>
                  <a:gd name="T1" fmla="*/ 0 h 21600"/>
                  <a:gd name="T2" fmla="*/ 10800 w 21600"/>
                  <a:gd name="T3" fmla="*/ 10800 h 21600"/>
                  <a:gd name="T4" fmla="*/ 10849 w 21600"/>
                  <a:gd name="T5" fmla="*/ 21599 h 21600"/>
                  <a:gd name="T6" fmla="*/ 3163 w 21600"/>
                  <a:gd name="T7" fmla="*/ 3163 h 21600"/>
                  <a:gd name="T8" fmla="*/ 18437 w 21600"/>
                  <a:gd name="T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T6" t="T7" r="T8" b="T9"/>
                <a:pathLst>
                  <a:path w="21600" h="21600">
                    <a:moveTo>
                      <a:pt x="10799" y="0"/>
                    </a:moveTo>
                    <a:cubicBezTo>
                      <a:pt x="4834" y="0"/>
                      <a:pt x="0" y="4835"/>
                      <a:pt x="0" y="10799"/>
                    </a:cubicBez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0816" y="21600"/>
                      <a:pt x="10832" y="21599"/>
                      <a:pt x="10849" y="21599"/>
                    </a:cubicBezTo>
                    <a:lnTo>
                      <a:pt x="10800" y="10800"/>
                    </a:lnTo>
                    <a:close/>
                  </a:path>
                </a:pathLst>
              </a:custGeom>
              <a:solidFill>
                <a:srgbClr val="855C33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1" name="Oval 73"/>
              <p:cNvSpPr>
                <a:spLocks noChangeArrowheads="1" noChangeShapeType="1"/>
              </p:cNvSpPr>
              <p:nvPr/>
            </p:nvSpPr>
            <p:spPr bwMode="auto">
              <a:xfrm>
                <a:off x="107227038" y="106090608"/>
                <a:ext cx="371065" cy="371064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2" name="AutoShape 74"/>
              <p:cNvSpPr>
                <a:spLocks noChangeArrowheads="1" noChangeShapeType="1"/>
              </p:cNvSpPr>
              <p:nvPr/>
            </p:nvSpPr>
            <p:spPr bwMode="auto">
              <a:xfrm>
                <a:off x="107225867" y="106090608"/>
                <a:ext cx="371064" cy="371064"/>
              </a:xfrm>
              <a:custGeom>
                <a:avLst/>
                <a:gdLst>
                  <a:gd name="G0" fmla="sin 10800 -5898176"/>
                  <a:gd name="G1" fmla="cos 10800 -5898176"/>
                  <a:gd name="G2" fmla="sin 10800 5881073"/>
                  <a:gd name="G3" fmla="cos 10800 5881073"/>
                  <a:gd name="G4" fmla="+- G0 10800 0"/>
                  <a:gd name="G5" fmla="+- G1 10800 0"/>
                  <a:gd name="G6" fmla="+- G2 10800 0"/>
                  <a:gd name="G7" fmla="+- G3 10800 0"/>
                  <a:gd name="G8" fmla="+- 10800 0 0"/>
                  <a:gd name="T0" fmla="*/ 10800 w 21600"/>
                  <a:gd name="T1" fmla="*/ 0 h 21600"/>
                  <a:gd name="T2" fmla="*/ 10800 w 21600"/>
                  <a:gd name="T3" fmla="*/ 10800 h 21600"/>
                  <a:gd name="T4" fmla="*/ 10849 w 21600"/>
                  <a:gd name="T5" fmla="*/ 21599 h 21600"/>
                  <a:gd name="T6" fmla="*/ 3163 w 21600"/>
                  <a:gd name="T7" fmla="*/ 3163 h 21600"/>
                  <a:gd name="T8" fmla="*/ 18437 w 21600"/>
                  <a:gd name="T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T6" t="T7" r="T8" b="T9"/>
                <a:pathLst>
                  <a:path w="21600" h="21600">
                    <a:moveTo>
                      <a:pt x="10799" y="0"/>
                    </a:moveTo>
                    <a:cubicBezTo>
                      <a:pt x="4835" y="0"/>
                      <a:pt x="0" y="4835"/>
                      <a:pt x="0" y="10799"/>
                    </a:cubicBez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0816" y="21600"/>
                      <a:pt x="10832" y="21599"/>
                      <a:pt x="10849" y="21599"/>
                    </a:cubicBezTo>
                    <a:lnTo>
                      <a:pt x="10800" y="10800"/>
                    </a:lnTo>
                    <a:close/>
                  </a:path>
                </a:pathLst>
              </a:cu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23" name="Group 75"/>
            <p:cNvGrpSpPr>
              <a:grpSpLocks/>
            </p:cNvGrpSpPr>
            <p:nvPr/>
          </p:nvGrpSpPr>
          <p:grpSpPr bwMode="auto">
            <a:xfrm>
              <a:off x="108585000" y="107842050"/>
              <a:ext cx="1143000" cy="1141590"/>
              <a:chOff x="106847640" y="105704640"/>
              <a:chExt cx="1143000" cy="1141590"/>
            </a:xfrm>
          </p:grpSpPr>
          <p:sp>
            <p:nvSpPr>
              <p:cNvPr id="2125" name="Rectangle 77"/>
              <p:cNvSpPr>
                <a:spLocks noChangeArrowheads="1" noChangeShapeType="1"/>
              </p:cNvSpPr>
              <p:nvPr/>
            </p:nvSpPr>
            <p:spPr bwMode="auto">
              <a:xfrm>
                <a:off x="107406859" y="106268507"/>
                <a:ext cx="583781" cy="577723"/>
              </a:xfrm>
              <a:prstGeom prst="rect">
                <a:avLst/>
              </a:prstGeom>
              <a:solidFill>
                <a:srgbClr val="E0D6CC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6" name="Rectangle 78"/>
              <p:cNvSpPr>
                <a:spLocks noChangeArrowheads="1" noChangeShapeType="1"/>
              </p:cNvSpPr>
              <p:nvPr/>
            </p:nvSpPr>
            <p:spPr bwMode="auto">
              <a:xfrm>
                <a:off x="106997473" y="105859386"/>
                <a:ext cx="409123" cy="409121"/>
              </a:xfrm>
              <a:prstGeom prst="rect">
                <a:avLst/>
              </a:prstGeom>
              <a:solidFill>
                <a:srgbClr val="855C33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7" name="Rectangle 79"/>
              <p:cNvSpPr>
                <a:spLocks noChangeArrowheads="1" noChangeShapeType="1"/>
              </p:cNvSpPr>
              <p:nvPr/>
            </p:nvSpPr>
            <p:spPr bwMode="auto">
              <a:xfrm>
                <a:off x="107406596" y="106034078"/>
                <a:ext cx="234429" cy="234431"/>
              </a:xfrm>
              <a:prstGeom prst="rect">
                <a:avLst/>
              </a:prstGeom>
              <a:solidFill>
                <a:srgbClr val="E0D6CC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8" name="Rectangle 80"/>
              <p:cNvSpPr>
                <a:spLocks noChangeArrowheads="1" noChangeShapeType="1"/>
              </p:cNvSpPr>
              <p:nvPr/>
            </p:nvSpPr>
            <p:spPr bwMode="auto">
              <a:xfrm>
                <a:off x="107172166" y="106268507"/>
                <a:ext cx="234430" cy="234430"/>
              </a:xfrm>
              <a:prstGeom prst="rect">
                <a:avLst/>
              </a:pr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9" name="Line 81"/>
              <p:cNvSpPr>
                <a:spLocks noChangeShapeType="1"/>
              </p:cNvSpPr>
              <p:nvPr/>
            </p:nvSpPr>
            <p:spPr bwMode="auto">
              <a:xfrm>
                <a:off x="106847640" y="106268507"/>
                <a:ext cx="1143000" cy="0"/>
              </a:xfrm>
              <a:prstGeom prst="line">
                <a:avLst/>
              </a:prstGeom>
              <a:noFill/>
              <a:ln w="25400" algn="ctr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0" name="Line 82"/>
              <p:cNvSpPr>
                <a:spLocks noChangeShapeType="1"/>
              </p:cNvSpPr>
              <p:nvPr/>
            </p:nvSpPr>
            <p:spPr bwMode="auto">
              <a:xfrm>
                <a:off x="107406858" y="105704640"/>
                <a:ext cx="0" cy="1141590"/>
              </a:xfrm>
              <a:prstGeom prst="line">
                <a:avLst/>
              </a:prstGeom>
              <a:noFill/>
              <a:ln w="25400" algn="ctr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31" name="Group 83"/>
            <p:cNvGrpSpPr>
              <a:grpSpLocks/>
            </p:cNvGrpSpPr>
            <p:nvPr/>
          </p:nvGrpSpPr>
          <p:grpSpPr bwMode="auto">
            <a:xfrm>
              <a:off x="108756450" y="110013750"/>
              <a:ext cx="1828802" cy="457200"/>
              <a:chOff x="109270800" y="109956600"/>
              <a:chExt cx="1828802" cy="457200"/>
            </a:xfrm>
          </p:grpSpPr>
          <p:sp>
            <p:nvSpPr>
              <p:cNvPr id="2133" name="Oval 85"/>
              <p:cNvSpPr>
                <a:spLocks noChangeArrowheads="1" noChangeShapeType="1"/>
              </p:cNvSpPr>
              <p:nvPr/>
            </p:nvSpPr>
            <p:spPr bwMode="auto">
              <a:xfrm>
                <a:off x="109270800" y="109965307"/>
                <a:ext cx="434336" cy="448493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4" name="Oval 86"/>
              <p:cNvSpPr>
                <a:spLocks noChangeArrowheads="1" noChangeShapeType="1"/>
              </p:cNvSpPr>
              <p:nvPr/>
            </p:nvSpPr>
            <p:spPr bwMode="auto">
              <a:xfrm>
                <a:off x="109293068" y="109965307"/>
                <a:ext cx="334109" cy="350381"/>
              </a:xfrm>
              <a:prstGeom prst="ellipse">
                <a:avLst/>
              </a:prstGeom>
              <a:solidFill>
                <a:srgbClr val="FFFFFF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5" name="Oval 87"/>
              <p:cNvSpPr>
                <a:spLocks noChangeArrowheads="1" noChangeShapeType="1"/>
              </p:cNvSpPr>
              <p:nvPr/>
            </p:nvSpPr>
            <p:spPr bwMode="auto">
              <a:xfrm>
                <a:off x="109355906" y="110016080"/>
                <a:ext cx="157962" cy="15231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6" name="Oval 88"/>
              <p:cNvSpPr>
                <a:spLocks noChangeArrowheads="1" noChangeShapeType="1"/>
              </p:cNvSpPr>
              <p:nvPr/>
            </p:nvSpPr>
            <p:spPr bwMode="auto">
              <a:xfrm>
                <a:off x="109750860" y="109956600"/>
                <a:ext cx="434341" cy="44848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7" name="Oval 89"/>
              <p:cNvSpPr>
                <a:spLocks noChangeArrowheads="1" noChangeShapeType="1"/>
              </p:cNvSpPr>
              <p:nvPr/>
            </p:nvSpPr>
            <p:spPr bwMode="auto">
              <a:xfrm>
                <a:off x="109766800" y="110053912"/>
                <a:ext cx="334107" cy="350382"/>
              </a:xfrm>
              <a:prstGeom prst="ellipse">
                <a:avLst/>
              </a:prstGeom>
              <a:solidFill>
                <a:srgbClr val="FFFFFF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8" name="Oval 90"/>
              <p:cNvSpPr>
                <a:spLocks noChangeArrowheads="1" noChangeShapeType="1"/>
              </p:cNvSpPr>
              <p:nvPr/>
            </p:nvSpPr>
            <p:spPr bwMode="auto">
              <a:xfrm>
                <a:off x="109830554" y="110197768"/>
                <a:ext cx="155406" cy="15231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9" name="Oval 91"/>
              <p:cNvSpPr>
                <a:spLocks noChangeArrowheads="1" noChangeShapeType="1"/>
              </p:cNvSpPr>
              <p:nvPr/>
            </p:nvSpPr>
            <p:spPr bwMode="auto">
              <a:xfrm>
                <a:off x="110185201" y="109965307"/>
                <a:ext cx="434336" cy="448493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0" name="Oval 92"/>
              <p:cNvSpPr>
                <a:spLocks noChangeArrowheads="1" noChangeShapeType="1"/>
              </p:cNvSpPr>
              <p:nvPr/>
            </p:nvSpPr>
            <p:spPr bwMode="auto">
              <a:xfrm>
                <a:off x="110207469" y="109965307"/>
                <a:ext cx="334109" cy="350381"/>
              </a:xfrm>
              <a:prstGeom prst="ellipse">
                <a:avLst/>
              </a:prstGeom>
              <a:solidFill>
                <a:srgbClr val="FFFFFF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1" name="Oval 93"/>
              <p:cNvSpPr>
                <a:spLocks noChangeArrowheads="1" noChangeShapeType="1"/>
              </p:cNvSpPr>
              <p:nvPr/>
            </p:nvSpPr>
            <p:spPr bwMode="auto">
              <a:xfrm>
                <a:off x="110270306" y="110016080"/>
                <a:ext cx="157963" cy="15231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2" name="Oval 94"/>
              <p:cNvSpPr>
                <a:spLocks noChangeArrowheads="1" noChangeShapeType="1"/>
              </p:cNvSpPr>
              <p:nvPr/>
            </p:nvSpPr>
            <p:spPr bwMode="auto">
              <a:xfrm>
                <a:off x="110665261" y="109956600"/>
                <a:ext cx="434341" cy="44848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3" name="Oval 95"/>
              <p:cNvSpPr>
                <a:spLocks noChangeArrowheads="1" noChangeShapeType="1"/>
              </p:cNvSpPr>
              <p:nvPr/>
            </p:nvSpPr>
            <p:spPr bwMode="auto">
              <a:xfrm>
                <a:off x="110681201" y="110053912"/>
                <a:ext cx="334107" cy="350382"/>
              </a:xfrm>
              <a:prstGeom prst="ellipse">
                <a:avLst/>
              </a:prstGeom>
              <a:solidFill>
                <a:srgbClr val="FFFFFF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4" name="Oval 96"/>
              <p:cNvSpPr>
                <a:spLocks noChangeArrowheads="1" noChangeShapeType="1"/>
              </p:cNvSpPr>
              <p:nvPr/>
            </p:nvSpPr>
            <p:spPr bwMode="auto">
              <a:xfrm>
                <a:off x="110744955" y="110197768"/>
                <a:ext cx="155406" cy="15231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45" name="Group 97"/>
            <p:cNvGrpSpPr>
              <a:grpSpLocks/>
            </p:cNvGrpSpPr>
            <p:nvPr/>
          </p:nvGrpSpPr>
          <p:grpSpPr bwMode="auto">
            <a:xfrm rot="5400000">
              <a:off x="110070900" y="108699300"/>
              <a:ext cx="1828800" cy="457200"/>
              <a:chOff x="109270800" y="109956600"/>
              <a:chExt cx="1828800" cy="457200"/>
            </a:xfrm>
          </p:grpSpPr>
          <p:sp>
            <p:nvSpPr>
              <p:cNvPr id="2147" name="Rectangle 99"/>
              <p:cNvSpPr>
                <a:spLocks noChangeArrowheads="1" noChangeShapeType="1"/>
              </p:cNvSpPr>
              <p:nvPr/>
            </p:nvSpPr>
            <p:spPr bwMode="auto">
              <a:xfrm>
                <a:off x="109270800" y="109956600"/>
                <a:ext cx="1828800" cy="457200"/>
              </a:xfrm>
              <a:prstGeom prst="rect">
                <a:avLst/>
              </a:pr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8" name="AutoShape 100"/>
              <p:cNvSpPr>
                <a:spLocks noChangeArrowheads="1" noChangeShapeType="1"/>
              </p:cNvSpPr>
              <p:nvPr/>
            </p:nvSpPr>
            <p:spPr bwMode="auto">
              <a:xfrm>
                <a:off x="109280902" y="109969513"/>
                <a:ext cx="896207" cy="440311"/>
              </a:xfrm>
              <a:prstGeom prst="diamond">
                <a:avLst/>
              </a:prstGeom>
              <a:solidFill>
                <a:srgbClr val="855C33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9" name="Oval 101"/>
              <p:cNvSpPr>
                <a:spLocks noChangeArrowheads="1" noChangeShapeType="1"/>
              </p:cNvSpPr>
              <p:nvPr/>
            </p:nvSpPr>
            <p:spPr bwMode="auto">
              <a:xfrm>
                <a:off x="109619524" y="110135879"/>
                <a:ext cx="218963" cy="107579"/>
              </a:xfrm>
              <a:prstGeom prst="ellipse">
                <a:avLst/>
              </a:prstGeom>
              <a:solidFill>
                <a:srgbClr val="FFFFFF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0" name="Rectangle 102"/>
              <p:cNvSpPr>
                <a:spLocks noChangeArrowheads="1" noChangeShapeType="1"/>
              </p:cNvSpPr>
              <p:nvPr/>
            </p:nvSpPr>
            <p:spPr bwMode="auto">
              <a:xfrm>
                <a:off x="110185198" y="109956600"/>
                <a:ext cx="914402" cy="457200"/>
              </a:xfrm>
              <a:prstGeom prst="rect">
                <a:avLst/>
              </a:pr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1" name="AutoShape 103"/>
              <p:cNvSpPr>
                <a:spLocks noChangeArrowheads="1" noChangeShapeType="1"/>
              </p:cNvSpPr>
              <p:nvPr/>
            </p:nvSpPr>
            <p:spPr bwMode="auto">
              <a:xfrm>
                <a:off x="110195304" y="109969511"/>
                <a:ext cx="896207" cy="440311"/>
              </a:xfrm>
              <a:prstGeom prst="diamond">
                <a:avLst/>
              </a:prstGeom>
              <a:solidFill>
                <a:srgbClr val="FFFFFF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2" name="Oval 104"/>
              <p:cNvSpPr>
                <a:spLocks noChangeArrowheads="1" noChangeShapeType="1"/>
              </p:cNvSpPr>
              <p:nvPr/>
            </p:nvSpPr>
            <p:spPr bwMode="auto">
              <a:xfrm>
                <a:off x="110533926" y="110135877"/>
                <a:ext cx="218962" cy="107579"/>
              </a:xfrm>
              <a:prstGeom prst="ellipse">
                <a:avLst/>
              </a:prstGeom>
              <a:solidFill>
                <a:srgbClr val="855C33"/>
              </a:solidFill>
              <a:ln w="0" algn="in">
                <a:noFill/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53" name="Group 105"/>
            <p:cNvGrpSpPr>
              <a:grpSpLocks/>
            </p:cNvGrpSpPr>
            <p:nvPr/>
          </p:nvGrpSpPr>
          <p:grpSpPr bwMode="auto">
            <a:xfrm>
              <a:off x="109385100" y="107556300"/>
              <a:ext cx="1828800" cy="457200"/>
              <a:chOff x="109270800" y="109956600"/>
              <a:chExt cx="1828800" cy="457200"/>
            </a:xfrm>
          </p:grpSpPr>
          <p:sp>
            <p:nvSpPr>
              <p:cNvPr id="2155" name="AutoShape 107"/>
              <p:cNvSpPr>
                <a:spLocks noChangeArrowheads="1" noChangeShapeType="1"/>
              </p:cNvSpPr>
              <p:nvPr/>
            </p:nvSpPr>
            <p:spPr bwMode="auto">
              <a:xfrm flipV="1">
                <a:off x="110189248" y="109956600"/>
                <a:ext cx="455174" cy="233182"/>
              </a:xfrm>
              <a:prstGeom prst="triangle">
                <a:avLst>
                  <a:gd name="adj" fmla="val 50000"/>
                </a:avLst>
              </a:prstGeom>
              <a:solidFill>
                <a:srgbClr val="855C33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6" name="AutoShape 108"/>
              <p:cNvSpPr>
                <a:spLocks noChangeArrowheads="1" noChangeShapeType="1"/>
              </p:cNvSpPr>
              <p:nvPr/>
            </p:nvSpPr>
            <p:spPr bwMode="auto">
              <a:xfrm flipV="1">
                <a:off x="109725967" y="109956600"/>
                <a:ext cx="455172" cy="233182"/>
              </a:xfrm>
              <a:prstGeom prst="triangle">
                <a:avLst>
                  <a:gd name="adj" fmla="val 50000"/>
                </a:avLst>
              </a:pr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7" name="AutoShape 109"/>
              <p:cNvSpPr>
                <a:spLocks noChangeArrowheads="1" noChangeShapeType="1"/>
              </p:cNvSpPr>
              <p:nvPr/>
            </p:nvSpPr>
            <p:spPr bwMode="auto">
              <a:xfrm flipV="1">
                <a:off x="110644424" y="109956600"/>
                <a:ext cx="455176" cy="233182"/>
              </a:xfrm>
              <a:prstGeom prst="triangle">
                <a:avLst>
                  <a:gd name="adj" fmla="val 50000"/>
                </a:avLst>
              </a:prstGeom>
              <a:solidFill>
                <a:srgbClr val="E0D6CC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8" name="AutoShape 110"/>
              <p:cNvSpPr>
                <a:spLocks noChangeArrowheads="1" noChangeShapeType="1"/>
              </p:cNvSpPr>
              <p:nvPr/>
            </p:nvSpPr>
            <p:spPr bwMode="auto">
              <a:xfrm flipV="1">
                <a:off x="109270800" y="109956600"/>
                <a:ext cx="455167" cy="233182"/>
              </a:xfrm>
              <a:prstGeom prst="triangle">
                <a:avLst>
                  <a:gd name="adj" fmla="val 50000"/>
                </a:avLst>
              </a:prstGeom>
              <a:solidFill>
                <a:srgbClr val="663300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9" name="AutoShape 111"/>
              <p:cNvSpPr>
                <a:spLocks noChangeArrowheads="1" noChangeShapeType="1"/>
              </p:cNvSpPr>
              <p:nvPr/>
            </p:nvSpPr>
            <p:spPr bwMode="auto">
              <a:xfrm>
                <a:off x="110189248" y="110180618"/>
                <a:ext cx="455174" cy="233182"/>
              </a:xfrm>
              <a:prstGeom prst="triangle">
                <a:avLst>
                  <a:gd name="adj" fmla="val 50000"/>
                </a:avLst>
              </a:prstGeom>
              <a:solidFill>
                <a:srgbClr val="C2AD99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0" name="AutoShape 112"/>
              <p:cNvSpPr>
                <a:spLocks noChangeArrowheads="1" noChangeShapeType="1"/>
              </p:cNvSpPr>
              <p:nvPr/>
            </p:nvSpPr>
            <p:spPr bwMode="auto">
              <a:xfrm>
                <a:off x="109725966" y="110180617"/>
                <a:ext cx="455174" cy="233183"/>
              </a:xfrm>
              <a:prstGeom prst="triangle">
                <a:avLst>
                  <a:gd name="adj" fmla="val 50000"/>
                </a:avLst>
              </a:prstGeom>
              <a:solidFill>
                <a:srgbClr val="663300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1" name="AutoShape 113"/>
              <p:cNvSpPr>
                <a:spLocks noChangeArrowheads="1" noChangeShapeType="1"/>
              </p:cNvSpPr>
              <p:nvPr/>
            </p:nvSpPr>
            <p:spPr bwMode="auto">
              <a:xfrm>
                <a:off x="110644424" y="110180618"/>
                <a:ext cx="455176" cy="233182"/>
              </a:xfrm>
              <a:prstGeom prst="triangle">
                <a:avLst>
                  <a:gd name="adj" fmla="val 50000"/>
                </a:avLst>
              </a:prstGeom>
              <a:solidFill>
                <a:srgbClr val="855C33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2" name="AutoShape 114"/>
              <p:cNvSpPr>
                <a:spLocks noChangeArrowheads="1" noChangeShapeType="1"/>
              </p:cNvSpPr>
              <p:nvPr/>
            </p:nvSpPr>
            <p:spPr bwMode="auto">
              <a:xfrm>
                <a:off x="109270800" y="110180617"/>
                <a:ext cx="455166" cy="233183"/>
              </a:xfrm>
              <a:prstGeom prst="triangle">
                <a:avLst>
                  <a:gd name="adj" fmla="val 50000"/>
                </a:avLst>
              </a:prstGeom>
              <a:solidFill>
                <a:srgbClr val="E0D6CC"/>
              </a:solidFill>
              <a:ln w="0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8058150" y="0"/>
            <a:ext cx="1085850" cy="571500"/>
          </a:xfrm>
          <a:prstGeom prst="rect">
            <a:avLst/>
          </a:prstGeom>
          <a:solidFill>
            <a:srgbClr val="855C33"/>
          </a:solidFill>
          <a:ln w="9525" algn="in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cs typeface="Arial" pitchFamily="34" charset="0"/>
              </a:rPr>
              <a:t>2010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64" name="Text Box 116"/>
          <p:cNvSpPr txBox="1">
            <a:spLocks noChangeArrowheads="1"/>
          </p:cNvSpPr>
          <p:nvPr/>
        </p:nvSpPr>
        <p:spPr bwMode="auto">
          <a:xfrm>
            <a:off x="990600" y="6356350"/>
            <a:ext cx="4191000" cy="5016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cs typeface="Arial" pitchFamily="34" charset="0"/>
              </a:rPr>
              <a:t>Palestinian Faculty Development Program (PFDP)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cs typeface="Arial" pitchFamily="34" charset="0"/>
              </a:rPr>
              <a:t> 2010 Academic Colloquium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9808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800" b="1" dirty="0" smtClean="0"/>
              <a:t>Suggested</a:t>
            </a:r>
            <a:r>
              <a:rPr lang="en-US" b="1" dirty="0" smtClean="0"/>
              <a:t> </a:t>
            </a:r>
            <a:r>
              <a:rPr lang="en-US" b="1" dirty="0"/>
              <a:t>Strategies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en-US" b="1" dirty="0" smtClean="0"/>
              <a:t>Establish the epistemological dialogue: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2400" dirty="0" smtClean="0"/>
              <a:t>Assumptions about the nature of reality, knowledge, and knowing:</a:t>
            </a:r>
          </a:p>
          <a:p>
            <a:pPr marL="457200" indent="-457200">
              <a:buNone/>
            </a:pP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2362200" y="3810000"/>
            <a:ext cx="4856559" cy="381003"/>
            <a:chOff x="3809999" y="3200397"/>
            <a:chExt cx="4933646" cy="369335"/>
          </a:xfrm>
        </p:grpSpPr>
        <p:cxnSp>
          <p:nvCxnSpPr>
            <p:cNvPr id="5" name="Straight Arrow Connector 4"/>
            <p:cNvCxnSpPr/>
            <p:nvPr/>
          </p:nvCxnSpPr>
          <p:spPr>
            <a:xfrm rot="10800000">
              <a:off x="5105400" y="3429000"/>
              <a:ext cx="22860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448246" y="3200400"/>
              <a:ext cx="12953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Subjectivity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09999" y="3200397"/>
              <a:ext cx="12953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Objectivity</a:t>
              </a:r>
              <a:endParaRPr lang="en-US" dirty="0"/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066800" y="4876800"/>
          <a:ext cx="25908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Reality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“Out there”?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“In here”?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733800" y="4876800"/>
          <a:ext cx="24384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</a:tblGrid>
              <a:tr h="39914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Knowledge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905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“Truth”?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“truths”?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248400" y="4876800"/>
          <a:ext cx="28194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262"/>
                <a:gridCol w="1518138"/>
              </a:tblGrid>
              <a:tr h="38390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Knowing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42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“Discovery”?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“Exploration”?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98080" cy="1143000"/>
          </a:xfrm>
        </p:spPr>
        <p:txBody>
          <a:bodyPr/>
          <a:lstStyle/>
          <a:p>
            <a:r>
              <a:rPr lang="en-US" b="1" dirty="0" smtClean="0"/>
              <a:t>Suggested Strategies…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b="1" dirty="0" smtClean="0"/>
              <a:t>Establish the epistemological dialogue…</a:t>
            </a:r>
          </a:p>
          <a:p>
            <a:pPr>
              <a:buClrTx/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2.  Assumptions about the nature of society:</a:t>
            </a:r>
          </a:p>
          <a:p>
            <a:pPr marL="514350" indent="-51435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600200" y="3886200"/>
            <a:ext cx="6308814" cy="369336"/>
            <a:chOff x="4166648" y="3200393"/>
            <a:chExt cx="4505241" cy="379599"/>
          </a:xfrm>
        </p:grpSpPr>
        <p:cxnSp>
          <p:nvCxnSpPr>
            <p:cNvPr id="5" name="Straight Arrow Connector 4"/>
            <p:cNvCxnSpPr/>
            <p:nvPr/>
          </p:nvCxnSpPr>
          <p:spPr>
            <a:xfrm rot="10800000">
              <a:off x="5105400" y="3429000"/>
              <a:ext cx="22860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376490" y="3200397"/>
              <a:ext cx="1295399" cy="379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Radical Change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66648" y="3200393"/>
              <a:ext cx="951064" cy="379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Status Quo</a:t>
              </a:r>
              <a:endParaRPr lang="en-US" dirty="0"/>
            </a:p>
          </p:txBody>
        </p:sp>
      </p:grp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48006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Society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Orderly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 conflict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Improvement/Enhancement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Transformation/Emancipation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49808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Suggested Strategies…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en-US" b="1" dirty="0" smtClean="0"/>
              <a:t>Contrasting personal assumption with different epistemologies </a:t>
            </a:r>
            <a:r>
              <a:rPr lang="en-US" sz="1200" dirty="0" smtClean="0"/>
              <a:t>“Source: Rallis &amp; Rossman (2003)”</a:t>
            </a:r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057399" y="2819401"/>
            <a:ext cx="4801851" cy="3429000"/>
            <a:chOff x="2206384" y="2051812"/>
            <a:chExt cx="5017097" cy="3680494"/>
          </a:xfrm>
        </p:grpSpPr>
        <p:grpSp>
          <p:nvGrpSpPr>
            <p:cNvPr id="4" name="Group 3"/>
            <p:cNvGrpSpPr/>
            <p:nvPr/>
          </p:nvGrpSpPr>
          <p:grpSpPr>
            <a:xfrm>
              <a:off x="2206384" y="3687586"/>
              <a:ext cx="5017097" cy="396420"/>
              <a:chOff x="3729121" y="3229466"/>
              <a:chExt cx="5096732" cy="384280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rot="10800000">
                <a:off x="5048551" y="3421996"/>
                <a:ext cx="2420259" cy="8592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" name="TextBox 5"/>
              <p:cNvSpPr txBox="1"/>
              <p:nvPr/>
            </p:nvSpPr>
            <p:spPr>
              <a:xfrm>
                <a:off x="3729121" y="3229466"/>
                <a:ext cx="1374950" cy="3842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Subjectivity</a:t>
                </a:r>
                <a:endParaRPr lang="en-US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530454" y="3229466"/>
                <a:ext cx="1295399" cy="36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Objectivity</a:t>
                </a:r>
                <a:endParaRPr lang="en-US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 rot="16200000">
              <a:off x="2828524" y="3101601"/>
              <a:ext cx="3680494" cy="1580916"/>
              <a:chOff x="4045500" y="2958689"/>
              <a:chExt cx="4213059" cy="780034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 rot="10800000">
                <a:off x="4718433" y="3369104"/>
                <a:ext cx="2739158" cy="44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 rot="5400000">
                <a:off x="7553346" y="3033510"/>
                <a:ext cx="780034" cy="630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Radical Change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 rot="5400000">
                <a:off x="4074351" y="3046522"/>
                <a:ext cx="572690" cy="630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Status Quo</a:t>
                </a:r>
                <a:endParaRPr lang="en-US" dirty="0"/>
              </a:p>
            </p:txBody>
          </p:sp>
        </p:grpSp>
      </p:grpSp>
      <p:sp>
        <p:nvSpPr>
          <p:cNvPr id="19" name="TextBox 18"/>
          <p:cNvSpPr txBox="1"/>
          <p:nvPr/>
        </p:nvSpPr>
        <p:spPr>
          <a:xfrm>
            <a:off x="4495800" y="3810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Critical Realism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2895600" y="38100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Critical Humanism</a:t>
            </a:r>
            <a:endParaRPr lang="en-US" sz="14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24200" y="50292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Interpretivism</a:t>
            </a:r>
            <a:endParaRPr lang="en-US" sz="14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0" y="50292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Positivism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810000" y="3429000"/>
            <a:ext cx="1360488" cy="274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Qualitative Methods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5011915" y="4727928"/>
            <a:ext cx="4095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0" y="4701822"/>
            <a:ext cx="838200" cy="9369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72000" y="3756378"/>
            <a:ext cx="838200" cy="93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876800" y="3505200"/>
            <a:ext cx="838200" cy="936978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733800" y="3756378"/>
            <a:ext cx="838200" cy="93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5410200" y="3276600"/>
            <a:ext cx="609600" cy="457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33800" y="3276600"/>
            <a:ext cx="533400" cy="457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038600" y="3505200"/>
            <a:ext cx="838200" cy="93697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 flipH="1" flipV="1">
            <a:off x="5421489" y="5029200"/>
            <a:ext cx="609600" cy="609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5143500" y="4152900"/>
            <a:ext cx="1752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4267200" y="3276600"/>
            <a:ext cx="1752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410200" y="4191000"/>
            <a:ext cx="609600" cy="533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4038601" y="5334000"/>
            <a:ext cx="1687695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3390900" y="4152900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>
            <a:off x="4267200" y="5029200"/>
            <a:ext cx="17526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695703" y="5067299"/>
            <a:ext cx="609599" cy="5334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81400" y="48768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572000" y="3276600"/>
            <a:ext cx="533400" cy="457200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733800" y="5638800"/>
            <a:ext cx="1676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2781300" y="4686300"/>
            <a:ext cx="1905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457700" y="4686300"/>
            <a:ext cx="1905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733800" y="4191000"/>
            <a:ext cx="533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267200" y="4191000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800600" y="4419600"/>
            <a:ext cx="18288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>
            <a:off x="4038600" y="3505200"/>
            <a:ext cx="16764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276600" y="5943600"/>
            <a:ext cx="2438400" cy="609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Quantitative Methods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4605867" y="4202289"/>
            <a:ext cx="502356" cy="468489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 Box 3"/>
          <p:cNvSpPr txBox="1">
            <a:spLocks noChangeArrowheads="1"/>
          </p:cNvSpPr>
          <p:nvPr/>
        </p:nvSpPr>
        <p:spPr bwMode="auto">
          <a:xfrm>
            <a:off x="1295400" y="3505200"/>
            <a:ext cx="235585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Status Quo Ideology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3200400" y="2819400"/>
            <a:ext cx="1828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Reform Ideology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 Box 5"/>
          <p:cNvSpPr txBox="1">
            <a:spLocks noChangeArrowheads="1"/>
          </p:cNvSpPr>
          <p:nvPr/>
        </p:nvSpPr>
        <p:spPr bwMode="auto">
          <a:xfrm>
            <a:off x="5943600" y="5181600"/>
            <a:ext cx="2362200" cy="609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Truth –Seeking Epistemology/ontology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4"/>
          <p:cNvSpPr txBox="1">
            <a:spLocks noChangeArrowheads="1"/>
          </p:cNvSpPr>
          <p:nvPr/>
        </p:nvSpPr>
        <p:spPr bwMode="auto">
          <a:xfrm>
            <a:off x="1143000" y="5181600"/>
            <a:ext cx="2506662" cy="685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Perspective –Seeking Epistemology/Ontology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 rot="5400000" flipH="1" flipV="1">
            <a:off x="4533900" y="5067300"/>
            <a:ext cx="609600" cy="53340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4419600" y="4876800"/>
            <a:ext cx="914400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4229100" y="4152900"/>
            <a:ext cx="1752600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838200" y="1524000"/>
            <a:ext cx="7543800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50000"/>
              <a:buFont typeface="Arial" pitchFamily="34" charset="0"/>
              <a:buChar char="•"/>
            </a:pPr>
            <a:r>
              <a:rPr lang="en-US" sz="2400" b="1" dirty="0" smtClean="0"/>
              <a:t>Analyzing epistemological standpoint of produced and consumed research: a suggested Cube </a:t>
            </a:r>
            <a:r>
              <a:rPr lang="en-US" sz="1050" dirty="0" smtClean="0"/>
              <a:t>(adapted from Langenbach et al., 1994 )</a:t>
            </a:r>
            <a:endParaRPr lang="en-US" sz="1050" b="1" dirty="0"/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381000" y="304800"/>
            <a:ext cx="7498080" cy="9144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Suggested Strategies…</a:t>
            </a:r>
            <a:endParaRPr kumimoji="0" lang="en-US" sz="43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9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733800" y="3276600"/>
            <a:ext cx="1360488" cy="274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Qualitative Methods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7620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Example 1: Truth-seeking, Quantitative Approaches, and Status Quo 		Ideology Studies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be 4"/>
          <p:cNvSpPr/>
          <p:nvPr/>
        </p:nvSpPr>
        <p:spPr>
          <a:xfrm>
            <a:off x="4267200" y="4267200"/>
            <a:ext cx="1143000" cy="1219200"/>
          </a:xfrm>
          <a:prstGeom prst="cub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20" name="Straight Connector 19"/>
          <p:cNvCxnSpPr>
            <a:endCxn id="5" idx="1"/>
          </p:cNvCxnSpPr>
          <p:nvPr/>
        </p:nvCxnSpPr>
        <p:spPr>
          <a:xfrm rot="10800000">
            <a:off x="4695826" y="4552950"/>
            <a:ext cx="4095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3417711" y="4526844"/>
            <a:ext cx="838200" cy="9369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4255911" y="3581400"/>
            <a:ext cx="838200" cy="93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4560711" y="3330222"/>
            <a:ext cx="838200" cy="936978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3417711" y="3581400"/>
            <a:ext cx="838200" cy="93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9" name="Straight Connector 118"/>
          <p:cNvCxnSpPr/>
          <p:nvPr/>
        </p:nvCxnSpPr>
        <p:spPr>
          <a:xfrm flipV="1">
            <a:off x="5094111" y="3101622"/>
            <a:ext cx="609600" cy="457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3417711" y="3101622"/>
            <a:ext cx="533400" cy="457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3722511" y="3330222"/>
            <a:ext cx="838200" cy="93697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8" name="Straight Connector 127"/>
          <p:cNvCxnSpPr/>
          <p:nvPr/>
        </p:nvCxnSpPr>
        <p:spPr>
          <a:xfrm rot="5400000" flipH="1" flipV="1">
            <a:off x="5105400" y="4854222"/>
            <a:ext cx="609600" cy="609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>
            <a:off x="4827411" y="3977922"/>
            <a:ext cx="1752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10800000">
            <a:off x="3951111" y="3101622"/>
            <a:ext cx="1752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5094111" y="4016022"/>
            <a:ext cx="609600" cy="533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rot="10800000">
            <a:off x="3722512" y="5159022"/>
            <a:ext cx="1687695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5400000">
            <a:off x="3074811" y="3977922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10800000">
            <a:off x="3951111" y="4854222"/>
            <a:ext cx="17526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>
            <a:off x="3379614" y="4892321"/>
            <a:ext cx="609599" cy="5334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5400000">
            <a:off x="3265311" y="4701822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flipV="1">
            <a:off x="4255911" y="3101622"/>
            <a:ext cx="533400" cy="457200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3417711" y="4538133"/>
            <a:ext cx="16764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3417711" y="5463822"/>
            <a:ext cx="1676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 rot="10800000">
            <a:off x="3417711" y="3558822"/>
            <a:ext cx="16764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rot="5400000" flipH="1" flipV="1">
            <a:off x="2465211" y="4511322"/>
            <a:ext cx="1905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5400000">
            <a:off x="4141611" y="4511322"/>
            <a:ext cx="1905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5400000">
            <a:off x="3303411" y="4511322"/>
            <a:ext cx="19050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5400000" flipH="1" flipV="1">
            <a:off x="3417711" y="4016022"/>
            <a:ext cx="533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951111" y="4016022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rot="5400000">
            <a:off x="4484511" y="4244622"/>
            <a:ext cx="18288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10800000">
            <a:off x="3722511" y="3330222"/>
            <a:ext cx="16764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276600" y="2590800"/>
            <a:ext cx="1828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Reform Ideology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066800" y="3352800"/>
            <a:ext cx="227965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Status Quo Ideology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66800" y="4343400"/>
            <a:ext cx="2278062" cy="91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Perspective –Seeking </a:t>
            </a:r>
            <a:r>
              <a:rPr kumimoji="0" 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Epistemology/ontology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791200" y="4191000"/>
            <a:ext cx="2514600" cy="83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Truth –Seeking Epistemology/ontology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429000" y="5562600"/>
            <a:ext cx="2438400" cy="609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Quantitative Methods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4289778" y="4027311"/>
            <a:ext cx="502356" cy="468489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57200" y="2286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US" sz="27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Analyzing epistemological standpoint of produced 	and consumed research: a suggested Cube …</a:t>
            </a:r>
            <a:endParaRPr lang="en-US" sz="2700" b="1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62400" y="2743200"/>
            <a:ext cx="1360488" cy="2746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Qualitative Methods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1" name="Straight Connector 190"/>
          <p:cNvCxnSpPr/>
          <p:nvPr/>
        </p:nvCxnSpPr>
        <p:spPr>
          <a:xfrm rot="10800000">
            <a:off x="3810000" y="3352800"/>
            <a:ext cx="16764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19200"/>
            <a:ext cx="8001000" cy="86836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Example 2: Truth-seeking, Qualitative Approaches, and Status Quo 		Ideology Studies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be 4"/>
          <p:cNvSpPr/>
          <p:nvPr/>
        </p:nvSpPr>
        <p:spPr>
          <a:xfrm>
            <a:off x="3505200" y="3352800"/>
            <a:ext cx="1143000" cy="1219200"/>
          </a:xfrm>
          <a:prstGeom prst="cub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Connector 19"/>
          <p:cNvCxnSpPr>
            <a:endCxn id="5" idx="1"/>
          </p:cNvCxnSpPr>
          <p:nvPr/>
        </p:nvCxnSpPr>
        <p:spPr>
          <a:xfrm rot="10800000">
            <a:off x="3933826" y="3638550"/>
            <a:ext cx="4095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3505200" y="4549422"/>
            <a:ext cx="838200" cy="9369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4343400" y="3603978"/>
            <a:ext cx="838200" cy="93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4648200" y="3352800"/>
            <a:ext cx="838200" cy="936978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3505200" y="3603978"/>
            <a:ext cx="838200" cy="93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9" name="Straight Connector 118"/>
          <p:cNvCxnSpPr/>
          <p:nvPr/>
        </p:nvCxnSpPr>
        <p:spPr>
          <a:xfrm flipV="1">
            <a:off x="5181600" y="3124200"/>
            <a:ext cx="609600" cy="457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3505200" y="3124200"/>
            <a:ext cx="533400" cy="457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3810000" y="3352800"/>
            <a:ext cx="838200" cy="93697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8" name="Straight Connector 127"/>
          <p:cNvCxnSpPr/>
          <p:nvPr/>
        </p:nvCxnSpPr>
        <p:spPr>
          <a:xfrm rot="5400000" flipH="1" flipV="1">
            <a:off x="5192889" y="4876800"/>
            <a:ext cx="609600" cy="609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>
            <a:off x="4914900" y="4000500"/>
            <a:ext cx="1752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10800000">
            <a:off x="4038600" y="3124200"/>
            <a:ext cx="17526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5181600" y="4038600"/>
            <a:ext cx="609600" cy="533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rot="10800000">
            <a:off x="3810001" y="5181600"/>
            <a:ext cx="1687695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5400000">
            <a:off x="3162300" y="4000500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10800000">
            <a:off x="4038600" y="4876800"/>
            <a:ext cx="17526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>
            <a:off x="3467103" y="4914899"/>
            <a:ext cx="609599" cy="5334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5400000">
            <a:off x="3352800" y="47244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flipV="1">
            <a:off x="4343400" y="3124200"/>
            <a:ext cx="533400" cy="457200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3505200" y="4560711"/>
            <a:ext cx="16764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3505200" y="5486400"/>
            <a:ext cx="1676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 rot="10800000">
            <a:off x="3505200" y="3581400"/>
            <a:ext cx="16764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rot="5400000" flipH="1" flipV="1">
            <a:off x="2552700" y="4533900"/>
            <a:ext cx="1905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5400000">
            <a:off x="4229100" y="4533900"/>
            <a:ext cx="1905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5400000">
            <a:off x="3390900" y="4533900"/>
            <a:ext cx="19050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5400000" flipH="1" flipV="1">
            <a:off x="3505200" y="4038600"/>
            <a:ext cx="533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4038600" y="4038600"/>
            <a:ext cx="1752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rot="5400000">
            <a:off x="4572000" y="4267200"/>
            <a:ext cx="18288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819400" y="2514600"/>
            <a:ext cx="1828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Reform Ideology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066800" y="3352800"/>
            <a:ext cx="235585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Status Quo Ideology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66800" y="4343400"/>
            <a:ext cx="2430462" cy="91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Perspective –Seeking Epistemology/Ontology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943600" y="4114800"/>
            <a:ext cx="2514600" cy="91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Truth –Seeking Epistemology/Ontology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429000" y="5562600"/>
            <a:ext cx="2438400" cy="609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Quantitative Methods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4354689" y="4038600"/>
            <a:ext cx="533400" cy="533400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57200" y="228600"/>
            <a:ext cx="8153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z="26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Analyzing epistemological standpoint of produced 	and consumed research: a suggested Cube …</a:t>
            </a:r>
            <a:endParaRPr lang="en-US" sz="2600" b="1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866888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Strategies Summarized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1295400" y="2362200"/>
            <a:ext cx="7498080" cy="3505200"/>
          </a:xfrm>
        </p:spPr>
        <p:txBody>
          <a:bodyPr/>
          <a:lstStyle/>
          <a:p>
            <a:pPr marL="596646" indent="-514350">
              <a:buClrTx/>
              <a:buFont typeface="+mj-lt"/>
              <a:buAutoNum type="arabicPeriod"/>
            </a:pPr>
            <a:r>
              <a:rPr lang="en-US" dirty="0" smtClean="0"/>
              <a:t>Establishing Epistemological dialogue</a:t>
            </a:r>
          </a:p>
          <a:p>
            <a:pPr marL="596646" indent="-514350">
              <a:buClrTx/>
              <a:buFont typeface="+mj-lt"/>
              <a:buAutoNum type="arabicPeriod"/>
            </a:pPr>
            <a:r>
              <a:rPr lang="en-US" dirty="0" smtClean="0"/>
              <a:t>Raising the dialogue to the critical 	debate.</a:t>
            </a:r>
          </a:p>
          <a:p>
            <a:pPr marL="596646" indent="-514350">
              <a:buClrTx/>
              <a:buFont typeface="+mj-lt"/>
              <a:buAutoNum type="arabicPeriod"/>
            </a:pPr>
            <a:r>
              <a:rPr lang="en-US" dirty="0" smtClean="0"/>
              <a:t>Reflecting on personal epistemology.</a:t>
            </a:r>
          </a:p>
          <a:p>
            <a:pPr marL="596646" indent="-514350">
              <a:buClrTx/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49808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In conclusion,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498080" cy="40386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3000"/>
              </a:spcAft>
              <a:buFont typeface="Arial" charset="0"/>
              <a:buNone/>
            </a:pPr>
            <a:r>
              <a:rPr lang="en-US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	</a:t>
            </a:r>
          </a:p>
          <a:p>
            <a:pPr>
              <a:spcAft>
                <a:spcPts val="3000"/>
              </a:spcAft>
              <a:buFont typeface="Arial" charset="0"/>
              <a:buNone/>
            </a:pPr>
            <a:r>
              <a:rPr lang="en-US" dirty="0" smtClean="0">
                <a:effectLst>
                  <a:outerShdw blurRad="38100" dist="38100" dir="2700000" algn="tl">
                    <a:srgbClr val="1F497D"/>
                  </a:outerShdw>
                </a:effectLst>
              </a:rPr>
              <a:t>	</a:t>
            </a:r>
            <a:r>
              <a:rPr lang="en-US" sz="3600" i="1" dirty="0" smtClean="0"/>
              <a:t>Integrating multiple epistemologies in the teaching and practice of inquiry at the university level provides tools to prepare the next generation of researchers to contribute in a multidimensional world. </a:t>
            </a:r>
          </a:p>
          <a:p>
            <a:pPr>
              <a:spcAft>
                <a:spcPts val="3600"/>
              </a:spcAft>
              <a:buFont typeface="Arial" charset="0"/>
              <a:buNone/>
            </a:pPr>
            <a:r>
              <a:rPr lang="en-US" dirty="0" smtClean="0"/>
              <a:t>	</a:t>
            </a:r>
            <a:endParaRPr lang="en-US" dirty="0" smtClean="0">
              <a:effectLst>
                <a:outerShdw blurRad="38100" dist="38100" dir="2700000" algn="tl">
                  <a:srgbClr val="1F497D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49808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Why Integrate?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467600" cy="2819400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en-US" sz="3600" i="1" dirty="0" smtClean="0"/>
              <a:t>Multiple ways of knowing equals </a:t>
            </a:r>
          </a:p>
          <a:p>
            <a:pPr algn="ctr">
              <a:buFont typeface="Arial" charset="0"/>
              <a:buNone/>
            </a:pPr>
            <a:r>
              <a:rPr lang="en-US" sz="3600" i="1" dirty="0" smtClean="0"/>
              <a:t>multiple ways of conducting research </a:t>
            </a:r>
          </a:p>
          <a:p>
            <a:pPr algn="ctr">
              <a:buFont typeface="Arial" charset="0"/>
              <a:buNone/>
            </a:pPr>
            <a:r>
              <a:rPr lang="en-US" sz="3600" i="1" dirty="0" smtClean="0"/>
              <a:t>equals increased learning and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What is Epistemology?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“The study of </a:t>
            </a:r>
            <a:r>
              <a:rPr lang="en-US" sz="2800" b="1" dirty="0" smtClean="0"/>
              <a:t>knowledge </a:t>
            </a:r>
            <a:r>
              <a:rPr lang="en-US" sz="2800" dirty="0" smtClean="0"/>
              <a:t>and </a:t>
            </a:r>
            <a:r>
              <a:rPr lang="en-US" sz="2800" b="1" i="1" dirty="0" smtClean="0"/>
              <a:t>justified belief</a:t>
            </a:r>
            <a:r>
              <a:rPr lang="en-US" sz="2800" dirty="0" smtClean="0"/>
              <a:t>… and [it] is about </a:t>
            </a:r>
            <a:r>
              <a:rPr lang="en-US" dirty="0" smtClean="0"/>
              <a:t>issues</a:t>
            </a:r>
            <a:r>
              <a:rPr lang="en-US" sz="2800" dirty="0" smtClean="0"/>
              <a:t> having to do with the </a:t>
            </a:r>
            <a:r>
              <a:rPr lang="en-US" sz="2800" b="1" dirty="0" smtClean="0"/>
              <a:t>creation</a:t>
            </a:r>
            <a:r>
              <a:rPr lang="en-US" sz="2800" dirty="0" smtClean="0"/>
              <a:t> and </a:t>
            </a:r>
            <a:r>
              <a:rPr lang="en-US" sz="2800" b="1" dirty="0" smtClean="0"/>
              <a:t>dissemination</a:t>
            </a:r>
            <a:r>
              <a:rPr lang="en-US" sz="2800" dirty="0" smtClean="0"/>
              <a:t> of knowledge in particular areas of inquiry” (Zalta, 2005, p. 1).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  <a:p>
            <a:pPr marL="1317625" indent="-461963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en-US" sz="2800" dirty="0" smtClean="0"/>
              <a:t>What is knowledge? </a:t>
            </a:r>
          </a:p>
          <a:p>
            <a:pPr marL="1317625" indent="-461963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en-US" sz="2800" dirty="0" smtClean="0"/>
              <a:t>How it is acquired? </a:t>
            </a:r>
          </a:p>
          <a:p>
            <a:pPr marL="1317625" indent="-461963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en-US" sz="2800" dirty="0" smtClean="0"/>
              <a:t>How it is legitimated?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498080" cy="1143000"/>
          </a:xfrm>
        </p:spPr>
        <p:txBody>
          <a:bodyPr rtlCol="0">
            <a:noAutofit/>
          </a:bodyPr>
          <a:lstStyle/>
          <a:p>
            <a:pPr marL="514350" indent="-514350" fontAlgn="auto">
              <a:spcAft>
                <a:spcPts val="0"/>
              </a:spcAft>
              <a:defRPr/>
            </a:pPr>
            <a:r>
              <a:rPr lang="en-US" b="1" dirty="0" smtClean="0"/>
              <a:t>Knowledge: where does it come from?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16002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749808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/>
              <a:t>How is knowledge acquired?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498080" cy="4800600"/>
          </a:xfrm>
        </p:spPr>
        <p:txBody>
          <a:bodyPr rtlCol="0"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Three Approaches to Knowing: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Tx/>
              <a:buFont typeface="Arial" pitchFamily="34" charset="0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Externalist: The external world affects what we can and should know (John Locke).</a:t>
            </a:r>
          </a:p>
          <a:p>
            <a:pPr marL="514350" indent="-514350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Tx/>
              <a:buFont typeface="Arial" pitchFamily="34" charset="0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Internalist: The internal structure of the mind, culture, or language affects knowledge (Immanuel Kant).</a:t>
            </a:r>
          </a:p>
          <a:p>
            <a:pPr marL="514350" indent="-514350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Tx/>
              <a:buFont typeface="Arial" pitchFamily="34" charset="0"/>
              <a:buAutoNum type="arabi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Dialectical: The internal and external factors affect each other and consequently affect knowledge (Georg Wilhelm Friedrich Hegel).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7630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4700" b="1" dirty="0" smtClean="0"/>
              <a:t>Major Epistemologies in   	Educational </a:t>
            </a:r>
            <a:r>
              <a:rPr lang="en-US" sz="4700" b="1" dirty="0"/>
              <a:t>Research </a:t>
            </a:r>
            <a:r>
              <a:rPr lang="en-US" sz="1300" dirty="0"/>
              <a:t>(adapted from Bredo, 2006) </a:t>
            </a:r>
          </a:p>
        </p:txBody>
      </p:sp>
      <p:sp>
        <p:nvSpPr>
          <p:cNvPr id="4" name="Oval 3"/>
          <p:cNvSpPr/>
          <p:nvPr/>
        </p:nvSpPr>
        <p:spPr>
          <a:xfrm>
            <a:off x="2819400" y="2286000"/>
            <a:ext cx="3581400" cy="6858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</a:rPr>
              <a:t>Epistemologies</a:t>
            </a:r>
          </a:p>
        </p:txBody>
      </p:sp>
      <p:cxnSp>
        <p:nvCxnSpPr>
          <p:cNvPr id="5" name="Straight Arrow Connector 4"/>
          <p:cNvCxnSpPr>
            <a:stCxn id="4" idx="3"/>
          </p:cNvCxnSpPr>
          <p:nvPr/>
        </p:nvCxnSpPr>
        <p:spPr>
          <a:xfrm rot="5400000">
            <a:off x="2726532" y="2507456"/>
            <a:ext cx="252412" cy="981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6" name="Oval 5"/>
          <p:cNvSpPr/>
          <p:nvPr/>
        </p:nvSpPr>
        <p:spPr>
          <a:xfrm>
            <a:off x="1143000" y="3200400"/>
            <a:ext cx="2286000" cy="5873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External Relations</a:t>
            </a:r>
          </a:p>
        </p:txBody>
      </p:sp>
      <p:sp>
        <p:nvSpPr>
          <p:cNvPr id="7" name="Oval 6"/>
          <p:cNvSpPr/>
          <p:nvPr/>
        </p:nvSpPr>
        <p:spPr>
          <a:xfrm>
            <a:off x="1143000" y="4049713"/>
            <a:ext cx="2286000" cy="5873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Positivism</a:t>
            </a:r>
          </a:p>
        </p:txBody>
      </p:sp>
      <p:cxnSp>
        <p:nvCxnSpPr>
          <p:cNvPr id="8" name="Straight Arrow Connector 7"/>
          <p:cNvCxnSpPr>
            <a:stCxn id="6" idx="4"/>
            <a:endCxn id="7" idx="0"/>
          </p:cNvCxnSpPr>
          <p:nvPr/>
        </p:nvCxnSpPr>
        <p:spPr>
          <a:xfrm rot="5400000">
            <a:off x="2155826" y="3917950"/>
            <a:ext cx="26035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9" name="Oval 8"/>
          <p:cNvSpPr/>
          <p:nvPr/>
        </p:nvSpPr>
        <p:spPr>
          <a:xfrm>
            <a:off x="1143000" y="4899025"/>
            <a:ext cx="2286000" cy="5873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Postpositivism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2116138" y="4767263"/>
            <a:ext cx="2619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2" name="Oval 11"/>
          <p:cNvSpPr/>
          <p:nvPr/>
        </p:nvSpPr>
        <p:spPr>
          <a:xfrm>
            <a:off x="3581400" y="3200400"/>
            <a:ext cx="2286000" cy="5873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Internal Relations</a:t>
            </a:r>
          </a:p>
        </p:txBody>
      </p:sp>
      <p:sp>
        <p:nvSpPr>
          <p:cNvPr id="13" name="Oval 12"/>
          <p:cNvSpPr/>
          <p:nvPr/>
        </p:nvSpPr>
        <p:spPr>
          <a:xfrm>
            <a:off x="3581400" y="4049713"/>
            <a:ext cx="2286000" cy="5873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Hermeneutic/ Interpretive</a:t>
            </a:r>
          </a:p>
        </p:txBody>
      </p:sp>
      <p:cxnSp>
        <p:nvCxnSpPr>
          <p:cNvPr id="14" name="Straight Arrow Connector 13"/>
          <p:cNvCxnSpPr>
            <a:stCxn id="12" idx="4"/>
            <a:endCxn id="13" idx="0"/>
          </p:cNvCxnSpPr>
          <p:nvPr/>
        </p:nvCxnSpPr>
        <p:spPr>
          <a:xfrm rot="5400000">
            <a:off x="4595019" y="3918744"/>
            <a:ext cx="2603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5" name="Oval 14"/>
          <p:cNvSpPr/>
          <p:nvPr/>
        </p:nvSpPr>
        <p:spPr>
          <a:xfrm>
            <a:off x="3581400" y="4899025"/>
            <a:ext cx="2286000" cy="5873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Structuralism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594225" y="4778375"/>
            <a:ext cx="261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7" name="Oval 16"/>
          <p:cNvSpPr/>
          <p:nvPr/>
        </p:nvSpPr>
        <p:spPr>
          <a:xfrm>
            <a:off x="3505200" y="5715000"/>
            <a:ext cx="2362200" cy="6096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Poststructuralism/Postmodernism</a:t>
            </a:r>
          </a:p>
        </p:txBody>
      </p:sp>
      <p:cxnSp>
        <p:nvCxnSpPr>
          <p:cNvPr id="18" name="Straight Arrow Connector 17"/>
          <p:cNvCxnSpPr>
            <a:endCxn id="12" idx="0"/>
          </p:cNvCxnSpPr>
          <p:nvPr/>
        </p:nvCxnSpPr>
        <p:spPr>
          <a:xfrm rot="5400000">
            <a:off x="4610101" y="30861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594225" y="5616575"/>
            <a:ext cx="261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019800" y="3200400"/>
            <a:ext cx="2286000" cy="1436688"/>
            <a:chOff x="3886200" y="2819400"/>
            <a:chExt cx="2286000" cy="1436915"/>
          </a:xfrm>
        </p:grpSpPr>
        <p:sp>
          <p:nvSpPr>
            <p:cNvPr id="21" name="Oval 20"/>
            <p:cNvSpPr/>
            <p:nvPr/>
          </p:nvSpPr>
          <p:spPr>
            <a:xfrm>
              <a:off x="3886200" y="2819400"/>
              <a:ext cx="2286000" cy="587468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Dialectical Relations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3886200" y="3668847"/>
              <a:ext cx="2286000" cy="587468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Critical Theory</a:t>
              </a:r>
            </a:p>
          </p:txBody>
        </p:sp>
        <p:cxnSp>
          <p:nvCxnSpPr>
            <p:cNvPr id="23" name="Straight Arrow Connector 22"/>
            <p:cNvCxnSpPr>
              <a:stCxn id="21" idx="4"/>
              <a:endCxn id="22" idx="0"/>
            </p:cNvCxnSpPr>
            <p:nvPr/>
          </p:nvCxnSpPr>
          <p:spPr>
            <a:xfrm rot="5400000">
              <a:off x="4899798" y="3537858"/>
              <a:ext cx="260391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cxnSp>
        <p:nvCxnSpPr>
          <p:cNvPr id="24" name="Straight Arrow Connector 23"/>
          <p:cNvCxnSpPr>
            <a:stCxn id="4" idx="5"/>
          </p:cNvCxnSpPr>
          <p:nvPr/>
        </p:nvCxnSpPr>
        <p:spPr>
          <a:xfrm rot="16200000" flipH="1">
            <a:off x="6241257" y="2507456"/>
            <a:ext cx="252412" cy="981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24800" cy="1630362"/>
          </a:xfrm>
        </p:spPr>
        <p:txBody>
          <a:bodyPr>
            <a:normAutofit/>
          </a:bodyPr>
          <a:lstStyle/>
          <a:p>
            <a:pPr marL="457200" indent="-914400"/>
            <a:r>
              <a:rPr lang="en-US" sz="2900" b="1" dirty="0" smtClean="0"/>
              <a:t>Example: Basic Assumption in Positivism,  Postpositivism, Hermeneutic/Interpretive Epistemologies </a:t>
            </a:r>
            <a:r>
              <a:rPr lang="en-US" sz="1600" dirty="0" smtClean="0"/>
              <a:t>(</a:t>
            </a:r>
            <a:r>
              <a:rPr lang="en-US" sz="1600" dirty="0"/>
              <a:t>adapted from Lincoln &amp; Guba, </a:t>
            </a:r>
            <a:r>
              <a:rPr lang="en-US" sz="1600" dirty="0" smtClean="0"/>
              <a:t>1994) </a:t>
            </a:r>
            <a:r>
              <a:rPr lang="en-US" sz="3200" b="1" dirty="0" smtClean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1828800"/>
          <a:ext cx="76962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61982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Positivism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Postpositivism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Hermeneutic/Interpretive 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</a:tr>
              <a:tr h="126916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Ontology</a:t>
                      </a:r>
                      <a:r>
                        <a:rPr lang="en-US" b="1" baseline="0" dirty="0" smtClean="0"/>
                        <a:t>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Realism: Real reality but apprehendable 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Critical</a:t>
                      </a:r>
                      <a:r>
                        <a:rPr lang="en-US" sz="1600" baseline="0" dirty="0" smtClean="0"/>
                        <a:t> Realism: Real reality but only imperfectly and probabilistically apprehendable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Relativism: “Local and specific constructed realities”</a:t>
                      </a:r>
                      <a:endParaRPr lang="en-US" sz="1600" dirty="0"/>
                    </a:p>
                  </a:txBody>
                  <a:tcPr anchor="ctr"/>
                </a:tc>
              </a:tr>
              <a:tr h="103304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Epistemology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“Dualist/Objectivist; Findings</a:t>
                      </a:r>
                      <a:r>
                        <a:rPr lang="en-US" sz="1600" baseline="0" dirty="0" smtClean="0"/>
                        <a:t> are true”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Modified dualist/objectivist;</a:t>
                      </a:r>
                      <a:r>
                        <a:rPr lang="en-US" sz="1600" baseline="0" dirty="0" smtClean="0"/>
                        <a:t> Findings probably true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Subjectivist, Created findings</a:t>
                      </a:r>
                      <a:endParaRPr lang="en-US" sz="1600" dirty="0"/>
                    </a:p>
                  </a:txBody>
                  <a:tcPr anchor="ctr"/>
                </a:tc>
              </a:tr>
              <a:tr h="174141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Methodology 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“Experimental/ manipulative; Verification of hypotheses;</a:t>
                      </a:r>
                      <a:r>
                        <a:rPr lang="en-US" sz="1600" baseline="0" dirty="0" smtClean="0"/>
                        <a:t> C</a:t>
                      </a:r>
                      <a:r>
                        <a:rPr lang="en-US" sz="1600" dirty="0" smtClean="0"/>
                        <a:t>hiefly quantitative methods”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Modified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experimental/ Manipulative; Falsification of hypothesis;</a:t>
                      </a:r>
                      <a:r>
                        <a:rPr lang="en-US" sz="1600" baseline="0" dirty="0" smtClean="0"/>
                        <a:t> May include qualitative methods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Hermeneutical; Dialectical  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990600" y="3124200"/>
            <a:ext cx="8001000" cy="1740931"/>
            <a:chOff x="304800" y="2778897"/>
            <a:chExt cx="8577943" cy="133314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688646" y="4004279"/>
              <a:ext cx="1524000" cy="1588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6495" y="3829223"/>
              <a:ext cx="1369559" cy="282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Ontology</a:t>
              </a:r>
              <a:endParaRPr lang="en-US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26254" y="3810000"/>
              <a:ext cx="1816839" cy="282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Epistemology</a:t>
              </a:r>
              <a:endParaRPr lang="en-US" b="1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4879703" y="4004278"/>
              <a:ext cx="1408839" cy="1588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378348" y="3829223"/>
              <a:ext cx="1744435" cy="282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Methodology</a:t>
              </a:r>
              <a:endParaRPr lang="en-US" b="1" dirty="0"/>
            </a:p>
          </p:txBody>
        </p:sp>
        <p:sp>
          <p:nvSpPr>
            <p:cNvPr id="14" name="Right Brace 13"/>
            <p:cNvSpPr/>
            <p:nvPr/>
          </p:nvSpPr>
          <p:spPr>
            <a:xfrm rot="16200000">
              <a:off x="2344511" y="2110033"/>
              <a:ext cx="533400" cy="2921454"/>
            </a:xfrm>
            <a:prstGeom prst="rightBrace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4800" y="2778897"/>
              <a:ext cx="4724400" cy="494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The What: Definitions of Reality and Knowledge</a:t>
              </a:r>
              <a:endParaRPr lang="en-US" b="1" dirty="0"/>
            </a:p>
          </p:txBody>
        </p:sp>
        <p:sp>
          <p:nvSpPr>
            <p:cNvPr id="16" name="Right Brace 15"/>
            <p:cNvSpPr/>
            <p:nvPr/>
          </p:nvSpPr>
          <p:spPr>
            <a:xfrm rot="16200000">
              <a:off x="6853577" y="2823821"/>
              <a:ext cx="533400" cy="1591356"/>
            </a:xfrm>
            <a:prstGeom prst="rightBrace">
              <a:avLst/>
            </a:prstGeom>
            <a:noFill/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25143" y="2837248"/>
              <a:ext cx="3657600" cy="494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The How: Definitions of Approaches</a:t>
              </a:r>
              <a:endParaRPr lang="en-US" b="1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81000" y="685800"/>
            <a:ext cx="7620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ct val="0"/>
              </a:spcBef>
              <a:defRPr/>
            </a:pPr>
            <a:r>
              <a:rPr lang="en-US" sz="34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 linear Perception of the Relationship between Ontology, Epistemology, &amp; Methodology</a:t>
            </a:r>
            <a:endParaRPr lang="en-US" sz="3400" b="1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447800"/>
          </a:xfrm>
        </p:spPr>
        <p:txBody>
          <a:bodyPr>
            <a:normAutofit fontScale="90000"/>
          </a:bodyPr>
          <a:lstStyle/>
          <a:p>
            <a:pPr indent="-457200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A cyclical Perception of the Relationship 	between Ontology, Epistemology, &amp; 	Methodology</a:t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dirty="0" smtClean="0"/>
          </a:p>
        </p:txBody>
      </p:sp>
      <p:pic>
        <p:nvPicPr>
          <p:cNvPr id="26626" name="Diagram 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2209800"/>
            <a:ext cx="3733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579</Words>
  <Application>Microsoft Office PowerPoint</Application>
  <PresentationFormat>On-screen Show (4:3)</PresentationFormat>
  <Paragraphs>151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1_Solstice</vt:lpstr>
      <vt:lpstr>Integrating Multiple Epistemologies in the Teaching and Practice of Inquiry at the University Level </vt:lpstr>
      <vt:lpstr>Why Integrate?</vt:lpstr>
      <vt:lpstr>What is Epistemology?</vt:lpstr>
      <vt:lpstr>Knowledge: where does it come from? </vt:lpstr>
      <vt:lpstr>How is knowledge acquired?  </vt:lpstr>
      <vt:lpstr>Major Epistemologies in    Educational Research (adapted from Bredo, 2006) </vt:lpstr>
      <vt:lpstr>Example: Basic Assumption in Positivism,  Postpositivism, Hermeneutic/Interpretive Epistemologies (adapted from Lincoln &amp; Guba, 1994)  </vt:lpstr>
      <vt:lpstr>Slide 8</vt:lpstr>
      <vt:lpstr> A cyclical Perception of the Relationship  between Ontology, Epistemology, &amp;  Methodology  </vt:lpstr>
      <vt:lpstr> Suggested Strategies  </vt:lpstr>
      <vt:lpstr>Suggested Strategies…</vt:lpstr>
      <vt:lpstr>Suggested Strategies…</vt:lpstr>
      <vt:lpstr>Slide 13</vt:lpstr>
      <vt:lpstr>Example 1: Truth-seeking, Quantitative Approaches, and Status Quo   Ideology Studies</vt:lpstr>
      <vt:lpstr>Example 2: Truth-seeking, Qualitative Approaches, and Status Quo   Ideology Studies</vt:lpstr>
      <vt:lpstr>Strategies Summarized </vt:lpstr>
      <vt:lpstr>In conclusion,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2010-07-26T10:39:26Z</dcterms:created>
  <dcterms:modified xsi:type="dcterms:W3CDTF">2010-07-29T09:39:15Z</dcterms:modified>
</cp:coreProperties>
</file>